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67" r:id="rId2"/>
    <p:sldId id="268" r:id="rId3"/>
    <p:sldId id="270" r:id="rId4"/>
    <p:sldId id="271" r:id="rId5"/>
    <p:sldId id="272" r:id="rId6"/>
    <p:sldId id="273" r:id="rId7"/>
    <p:sldId id="274" r:id="rId8"/>
    <p:sldId id="275" r:id="rId9"/>
    <p:sldId id="276" r:id="rId10"/>
    <p:sldId id="281" r:id="rId11"/>
    <p:sldId id="296" r:id="rId12"/>
    <p:sldId id="283" r:id="rId13"/>
    <p:sldId id="277" r:id="rId14"/>
    <p:sldId id="297" r:id="rId15"/>
    <p:sldId id="311" r:id="rId16"/>
    <p:sldId id="312" r:id="rId17"/>
    <p:sldId id="313" r:id="rId18"/>
    <p:sldId id="319" r:id="rId19"/>
    <p:sldId id="290" r:id="rId20"/>
    <p:sldId id="291" r:id="rId21"/>
    <p:sldId id="292" r:id="rId22"/>
    <p:sldId id="279" r:id="rId23"/>
    <p:sldId id="298" r:id="rId24"/>
    <p:sldId id="299" r:id="rId25"/>
    <p:sldId id="314" r:id="rId26"/>
    <p:sldId id="302" r:id="rId27"/>
    <p:sldId id="303" r:id="rId28"/>
    <p:sldId id="304" r:id="rId29"/>
    <p:sldId id="316" r:id="rId30"/>
    <p:sldId id="307" r:id="rId31"/>
    <p:sldId id="317" r:id="rId32"/>
    <p:sldId id="309" r:id="rId33"/>
    <p:sldId id="310" r:id="rId34"/>
    <p:sldId id="318" r:id="rId35"/>
    <p:sldId id="295" r:id="rId36"/>
    <p:sldId id="320" r:id="rId37"/>
  </p:sldIdLst>
  <p:sldSz cx="9144000" cy="6858000" type="screen4x3"/>
  <p:notesSz cx="6858000" cy="97234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B723"/>
    <a:srgbClr val="B9B9B9"/>
    <a:srgbClr val="47E985"/>
    <a:srgbClr val="ADF1AF"/>
    <a:srgbClr val="515151"/>
    <a:srgbClr val="005B82"/>
    <a:srgbClr val="9C9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82622" autoAdjust="0"/>
  </p:normalViewPr>
  <p:slideViewPr>
    <p:cSldViewPr>
      <p:cViewPr varScale="1">
        <p:scale>
          <a:sx n="104" d="100"/>
          <a:sy n="104" d="100"/>
        </p:scale>
        <p:origin x="1494" y="102"/>
      </p:cViewPr>
      <p:guideLst>
        <p:guide orient="horz" pos="1434"/>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r>
              <a:rPr lang="de-DE" sz="1800" b="0" i="0" baseline="0" dirty="0">
                <a:solidFill>
                  <a:srgbClr val="989898"/>
                </a:solidFill>
                <a:effectLst/>
              </a:rPr>
              <a:t>MVAPICH2-GDR 2.2b – PGI 16.9 - 2 Tesla K80</a:t>
            </a:r>
            <a:endParaRPr lang="en-US" dirty="0">
              <a:solidFill>
                <a:srgbClr val="989898"/>
              </a:solidFill>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General</c:formatCode>
                <c:ptCount val="3"/>
                <c:pt idx="0">
                  <c:v>5.0856000000000003</c:v>
                </c:pt>
                <c:pt idx="1">
                  <c:v>1.3243</c:v>
                </c:pt>
                <c:pt idx="2">
                  <c:v>0.43969999999999998</c:v>
                </c:pt>
              </c:numCache>
            </c:numRef>
          </c:val>
          <c:extLst>
            <c:ext xmlns:c16="http://schemas.microsoft.com/office/drawing/2014/chart" uri="{C3380CC4-5D6E-409C-BE32-E72D297353CC}">
              <c16:uniqueId val="{00000000-DE8B-4BD0-997F-9006F335653C}"/>
            </c:ext>
          </c:extLst>
        </c:ser>
        <c:ser>
          <c:idx val="1"/>
          <c:order val="1"/>
          <c:tx>
            <c:strRef>
              <c:f>Sheet1!$C$1</c:f>
              <c:strCache>
                <c:ptCount val="1"/>
                <c:pt idx="0">
                  <c:v>Ideal</c:v>
                </c:pt>
              </c:strCache>
            </c:strRef>
          </c:tx>
          <c:spPr>
            <a:solidFill>
              <a:schemeClr val="tx2">
                <a:lumMod val="60000"/>
                <a:lumOff val="40000"/>
              </a:schemeClr>
            </a:solidFill>
            <a:ln>
              <a:noFill/>
            </a:ln>
            <a:effectLst/>
          </c:spPr>
          <c:invertIfNegative val="0"/>
          <c:cat>
            <c:strRef>
              <c:f>Sheet1!$A$2:$A$4</c:f>
              <c:strCache>
                <c:ptCount val="3"/>
                <c:pt idx="0">
                  <c:v>8192x8192</c:v>
                </c:pt>
                <c:pt idx="1">
                  <c:v>4096x4096</c:v>
                </c:pt>
                <c:pt idx="2">
                  <c:v>2048x2048</c:v>
                </c:pt>
              </c:strCache>
            </c:strRef>
          </c:cat>
          <c:val>
            <c:numRef>
              <c:f>Sheet1!$C$2:$C$4</c:f>
              <c:numCache>
                <c:formatCode>General</c:formatCode>
                <c:ptCount val="3"/>
                <c:pt idx="0">
                  <c:v>4.9730000000000008</c:v>
                </c:pt>
                <c:pt idx="1">
                  <c:v>1.2407000000000001</c:v>
                </c:pt>
                <c:pt idx="2">
                  <c:v>0.36649999999999999</c:v>
                </c:pt>
              </c:numCache>
            </c:numRef>
          </c:val>
          <c:extLst>
            <c:ext xmlns:c16="http://schemas.microsoft.com/office/drawing/2014/chart" uri="{C3380CC4-5D6E-409C-BE32-E72D297353CC}">
              <c16:uniqueId val="{00000001-DE8B-4BD0-997F-9006F335653C}"/>
            </c:ext>
          </c:extLst>
        </c:ser>
        <c:dLbls>
          <c:showLegendKey val="0"/>
          <c:showVal val="0"/>
          <c:showCatName val="0"/>
          <c:showSerName val="0"/>
          <c:showPercent val="0"/>
          <c:showBubbleSize val="0"/>
        </c:dLbls>
        <c:gapWidth val="150"/>
        <c:axId val="433199320"/>
        <c:axId val="433200104"/>
      </c:barChart>
      <c:lineChart>
        <c:grouping val="standard"/>
        <c:varyColors val="0"/>
        <c:ser>
          <c:idx val="2"/>
          <c:order val="2"/>
          <c:tx>
            <c:strRef>
              <c:f>Sheet1!$D$1</c:f>
              <c:strCache>
                <c:ptCount val="1"/>
                <c:pt idx="0">
                  <c:v>Speedup</c:v>
                </c:pt>
              </c:strCache>
            </c:strRef>
          </c:tx>
          <c:spPr>
            <a:ln w="28575" cap="rnd">
              <a:solidFill>
                <a:schemeClr val="accent3"/>
              </a:solidFill>
              <a:round/>
            </a:ln>
            <a:effectLst/>
          </c:spPr>
          <c:marker>
            <c:symbol val="diamond"/>
            <c:size val="8"/>
            <c:spPr>
              <a:solidFill>
                <a:schemeClr val="accent3"/>
              </a:solidFill>
              <a:ln w="9525">
                <a:solidFill>
                  <a:schemeClr val="accent3"/>
                </a:solidFill>
              </a:ln>
              <a:effectLst/>
            </c:spPr>
          </c:marker>
          <c:cat>
            <c:strRef>
              <c:f>Sheet1!$A$2:$A$4</c:f>
              <c:strCache>
                <c:ptCount val="3"/>
                <c:pt idx="0">
                  <c:v>8192x8192</c:v>
                </c:pt>
                <c:pt idx="1">
                  <c:v>4096x4096</c:v>
                </c:pt>
                <c:pt idx="2">
                  <c:v>2048x2048</c:v>
                </c:pt>
              </c:strCache>
            </c:strRef>
          </c:cat>
          <c:val>
            <c:numRef>
              <c:f>Sheet1!$D$2:$D$4</c:f>
              <c:numCache>
                <c:formatCode>General</c:formatCode>
                <c:ptCount val="3"/>
                <c:pt idx="0">
                  <c:v>1.0226422682485421</c:v>
                </c:pt>
                <c:pt idx="1">
                  <c:v>1.0673813169984685</c:v>
                </c:pt>
                <c:pt idx="2">
                  <c:v>1.1997271487039562</c:v>
                </c:pt>
              </c:numCache>
            </c:numRef>
          </c:val>
          <c:smooth val="0"/>
          <c:extLst>
            <c:ext xmlns:c16="http://schemas.microsoft.com/office/drawing/2014/chart" uri="{C3380CC4-5D6E-409C-BE32-E72D297353CC}">
              <c16:uniqueId val="{00000002-DE8B-4BD0-997F-9006F335653C}"/>
            </c:ext>
          </c:extLst>
        </c:ser>
        <c:dLbls>
          <c:showLegendKey val="0"/>
          <c:showVal val="0"/>
          <c:showCatName val="0"/>
          <c:showSerName val="0"/>
          <c:showPercent val="0"/>
          <c:showBubbleSize val="0"/>
        </c:dLbls>
        <c:marker val="1"/>
        <c:smooth val="0"/>
        <c:axId val="433149576"/>
        <c:axId val="433200496"/>
      </c:lineChart>
      <c:catAx>
        <c:axId val="433199320"/>
        <c:scaling>
          <c:orientation val="minMax"/>
        </c:scaling>
        <c:delete val="0"/>
        <c:axPos val="b"/>
        <c:title>
          <c:tx>
            <c:rich>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en-US" dirty="0">
                    <a:solidFill>
                      <a:srgbClr val="989898"/>
                    </a:solidFill>
                  </a:rPr>
                  <a:t>Problem size</a:t>
                </a:r>
              </a:p>
            </c:rich>
          </c:tx>
          <c:overlay val="0"/>
          <c:spPr>
            <a:noFill/>
            <a:ln>
              <a:noFill/>
            </a:ln>
            <a:effectLst/>
          </c:spPr>
          <c:txPr>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200104"/>
        <c:crosses val="autoZero"/>
        <c:auto val="1"/>
        <c:lblAlgn val="ctr"/>
        <c:lblOffset val="100"/>
        <c:noMultiLvlLbl val="0"/>
      </c:catAx>
      <c:valAx>
        <c:axId val="433200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a:solidFill>
                      <a:srgbClr val="989898"/>
                    </a:solidFill>
                  </a:rPr>
                  <a:t>Runtime</a:t>
                </a:r>
                <a:r>
                  <a:rPr lang="de-DE" baseline="0" dirty="0">
                    <a:solidFill>
                      <a:srgbClr val="989898"/>
                    </a:solidFill>
                  </a:rPr>
                  <a:t> (seconds)</a:t>
                </a:r>
                <a:endParaRPr lang="en-US" dirty="0">
                  <a:solidFill>
                    <a:srgbClr val="989898"/>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199320"/>
        <c:crosses val="autoZero"/>
        <c:crossBetween val="between"/>
      </c:valAx>
      <c:valAx>
        <c:axId val="433200496"/>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err="1">
                    <a:solidFill>
                      <a:srgbClr val="989898"/>
                    </a:solidFill>
                  </a:rPr>
                  <a:t>Speedup</a:t>
                </a:r>
                <a:r>
                  <a:rPr lang="de-DE" baseline="0" dirty="0">
                    <a:solidFill>
                      <a:srgbClr val="989898"/>
                    </a:solidFill>
                  </a:rPr>
                  <a:t> (Ideal vs. Nooverlap)</a:t>
                </a:r>
                <a:endParaRPr lang="en-US" dirty="0">
                  <a:solidFill>
                    <a:srgbClr val="989898"/>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149576"/>
        <c:crosses val="max"/>
        <c:crossBetween val="between"/>
      </c:valAx>
      <c:catAx>
        <c:axId val="433149576"/>
        <c:scaling>
          <c:orientation val="minMax"/>
        </c:scaling>
        <c:delete val="1"/>
        <c:axPos val="b"/>
        <c:numFmt formatCode="General" sourceLinked="1"/>
        <c:majorTickMark val="out"/>
        <c:minorTickMark val="none"/>
        <c:tickLblPos val="nextTo"/>
        <c:crossAx val="433200496"/>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r>
              <a:rPr lang="de-DE" sz="1862" b="0" i="0" u="none" strike="noStrike" baseline="0" dirty="0">
                <a:effectLst/>
              </a:rPr>
              <a:t>MVAPICH2-GDR 2.2b – PGI 16.9 - 2 Tesla K80</a:t>
            </a:r>
            <a:endParaRPr lang="en-US" dirty="0">
              <a:solidFill>
                <a:srgbClr val="989898"/>
              </a:solidFill>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989898"/>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Nooverlap</c:v>
                </c:pt>
              </c:strCache>
            </c:strRef>
          </c:tx>
          <c:spPr>
            <a:solidFill>
              <a:schemeClr val="accent1"/>
            </a:solidFill>
            <a:ln>
              <a:noFill/>
            </a:ln>
            <a:effectLst/>
          </c:spPr>
          <c:invertIfNegative val="0"/>
          <c:cat>
            <c:strRef>
              <c:f>Sheet1!$A$2:$A$4</c:f>
              <c:strCache>
                <c:ptCount val="3"/>
                <c:pt idx="0">
                  <c:v>8192x8192</c:v>
                </c:pt>
                <c:pt idx="1">
                  <c:v>4096x4096</c:v>
                </c:pt>
                <c:pt idx="2">
                  <c:v>2048x2048</c:v>
                </c:pt>
              </c:strCache>
            </c:strRef>
          </c:cat>
          <c:val>
            <c:numRef>
              <c:f>Sheet1!$B$2:$B$4</c:f>
              <c:numCache>
                <c:formatCode>General</c:formatCode>
                <c:ptCount val="3"/>
                <c:pt idx="0">
                  <c:v>5.0856000000000003</c:v>
                </c:pt>
                <c:pt idx="1">
                  <c:v>1.3243</c:v>
                </c:pt>
                <c:pt idx="2">
                  <c:v>0.43969999999999998</c:v>
                </c:pt>
              </c:numCache>
            </c:numRef>
          </c:val>
          <c:extLst>
            <c:ext xmlns:c16="http://schemas.microsoft.com/office/drawing/2014/chart" uri="{C3380CC4-5D6E-409C-BE32-E72D297353CC}">
              <c16:uniqueId val="{00000000-E82C-4172-AE38-FA5BB359AF77}"/>
            </c:ext>
          </c:extLst>
        </c:ser>
        <c:ser>
          <c:idx val="1"/>
          <c:order val="1"/>
          <c:tx>
            <c:strRef>
              <c:f>Sheet1!$C$1</c:f>
              <c:strCache>
                <c:ptCount val="1"/>
                <c:pt idx="0">
                  <c:v>Overlap</c:v>
                </c:pt>
              </c:strCache>
            </c:strRef>
          </c:tx>
          <c:spPr>
            <a:solidFill>
              <a:schemeClr val="tx2">
                <a:lumMod val="60000"/>
                <a:lumOff val="40000"/>
              </a:schemeClr>
            </a:solidFill>
            <a:ln>
              <a:noFill/>
            </a:ln>
            <a:effectLst/>
          </c:spPr>
          <c:invertIfNegative val="0"/>
          <c:cat>
            <c:strRef>
              <c:f>Sheet1!$A$2:$A$4</c:f>
              <c:strCache>
                <c:ptCount val="3"/>
                <c:pt idx="0">
                  <c:v>8192x8192</c:v>
                </c:pt>
                <c:pt idx="1">
                  <c:v>4096x4096</c:v>
                </c:pt>
                <c:pt idx="2">
                  <c:v>2048x2048</c:v>
                </c:pt>
              </c:strCache>
            </c:strRef>
          </c:cat>
          <c:val>
            <c:numRef>
              <c:f>Sheet1!$C$2:$C$4</c:f>
              <c:numCache>
                <c:formatCode>General</c:formatCode>
                <c:ptCount val="3"/>
                <c:pt idx="0">
                  <c:v>4.9992999999999999</c:v>
                </c:pt>
                <c:pt idx="1">
                  <c:v>1.2595000000000001</c:v>
                </c:pt>
                <c:pt idx="2">
                  <c:v>0.37859999999999999</c:v>
                </c:pt>
              </c:numCache>
            </c:numRef>
          </c:val>
          <c:extLst>
            <c:ext xmlns:c16="http://schemas.microsoft.com/office/drawing/2014/chart" uri="{C3380CC4-5D6E-409C-BE32-E72D297353CC}">
              <c16:uniqueId val="{00000001-E82C-4172-AE38-FA5BB359AF77}"/>
            </c:ext>
          </c:extLst>
        </c:ser>
        <c:dLbls>
          <c:showLegendKey val="0"/>
          <c:showVal val="0"/>
          <c:showCatName val="0"/>
          <c:showSerName val="0"/>
          <c:showPercent val="0"/>
          <c:showBubbleSize val="0"/>
        </c:dLbls>
        <c:gapWidth val="150"/>
        <c:axId val="433663264"/>
        <c:axId val="433663656"/>
      </c:barChart>
      <c:lineChart>
        <c:grouping val="standard"/>
        <c:varyColors val="0"/>
        <c:ser>
          <c:idx val="2"/>
          <c:order val="2"/>
          <c:tx>
            <c:strRef>
              <c:f>Sheet1!$D$1</c:f>
              <c:strCache>
                <c:ptCount val="1"/>
                <c:pt idx="0">
                  <c:v>Speedup</c:v>
                </c:pt>
              </c:strCache>
            </c:strRef>
          </c:tx>
          <c:spPr>
            <a:ln w="28575" cap="rnd">
              <a:solidFill>
                <a:schemeClr val="accent3"/>
              </a:solidFill>
              <a:round/>
            </a:ln>
            <a:effectLst/>
          </c:spPr>
          <c:marker>
            <c:symbol val="diamond"/>
            <c:size val="8"/>
            <c:spPr>
              <a:solidFill>
                <a:schemeClr val="accent3"/>
              </a:solidFill>
              <a:ln w="9525">
                <a:solidFill>
                  <a:schemeClr val="accent3"/>
                </a:solidFill>
              </a:ln>
              <a:effectLst/>
            </c:spPr>
          </c:marker>
          <c:cat>
            <c:strRef>
              <c:f>Sheet1!$A$2:$A$4</c:f>
              <c:strCache>
                <c:ptCount val="3"/>
                <c:pt idx="0">
                  <c:v>8192x8192</c:v>
                </c:pt>
                <c:pt idx="1">
                  <c:v>4096x4096</c:v>
                </c:pt>
                <c:pt idx="2">
                  <c:v>2048x2048</c:v>
                </c:pt>
              </c:strCache>
            </c:strRef>
          </c:cat>
          <c:val>
            <c:numRef>
              <c:f>Sheet1!$D$2:$D$4</c:f>
              <c:numCache>
                <c:formatCode>General</c:formatCode>
                <c:ptCount val="3"/>
                <c:pt idx="0">
                  <c:v>1.0172624167383435</c:v>
                </c:pt>
                <c:pt idx="1">
                  <c:v>1.0514489876935291</c:v>
                </c:pt>
                <c:pt idx="2">
                  <c:v>1.1613840464870575</c:v>
                </c:pt>
              </c:numCache>
            </c:numRef>
          </c:val>
          <c:smooth val="0"/>
          <c:extLst>
            <c:ext xmlns:c16="http://schemas.microsoft.com/office/drawing/2014/chart" uri="{C3380CC4-5D6E-409C-BE32-E72D297353CC}">
              <c16:uniqueId val="{00000002-E82C-4172-AE38-FA5BB359AF77}"/>
            </c:ext>
          </c:extLst>
        </c:ser>
        <c:dLbls>
          <c:showLegendKey val="0"/>
          <c:showVal val="0"/>
          <c:showCatName val="0"/>
          <c:showSerName val="0"/>
          <c:showPercent val="0"/>
          <c:showBubbleSize val="0"/>
        </c:dLbls>
        <c:marker val="1"/>
        <c:smooth val="0"/>
        <c:axId val="433664440"/>
        <c:axId val="433664048"/>
      </c:lineChart>
      <c:catAx>
        <c:axId val="433663264"/>
        <c:scaling>
          <c:orientation val="minMax"/>
        </c:scaling>
        <c:delete val="0"/>
        <c:axPos val="b"/>
        <c:title>
          <c:tx>
            <c:rich>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en-US" dirty="0">
                    <a:solidFill>
                      <a:srgbClr val="989898"/>
                    </a:solidFill>
                  </a:rPr>
                  <a:t>Problem size</a:t>
                </a:r>
              </a:p>
            </c:rich>
          </c:tx>
          <c:overlay val="0"/>
          <c:spPr>
            <a:noFill/>
            <a:ln>
              <a:noFill/>
            </a:ln>
            <a:effectLst/>
          </c:spPr>
          <c:txPr>
            <a:bodyPr rot="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663656"/>
        <c:crosses val="autoZero"/>
        <c:auto val="1"/>
        <c:lblAlgn val="ctr"/>
        <c:lblOffset val="100"/>
        <c:noMultiLvlLbl val="0"/>
      </c:catAx>
      <c:valAx>
        <c:axId val="433663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a:solidFill>
                      <a:srgbClr val="989898"/>
                    </a:solidFill>
                  </a:rPr>
                  <a:t>Runtime</a:t>
                </a:r>
                <a:r>
                  <a:rPr lang="de-DE" baseline="0" dirty="0">
                    <a:solidFill>
                      <a:srgbClr val="989898"/>
                    </a:solidFill>
                  </a:rPr>
                  <a:t> (seconds)</a:t>
                </a:r>
                <a:endParaRPr lang="en-US" dirty="0">
                  <a:solidFill>
                    <a:srgbClr val="989898"/>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663264"/>
        <c:crosses val="autoZero"/>
        <c:crossBetween val="between"/>
      </c:valAx>
      <c:valAx>
        <c:axId val="433664048"/>
        <c:scaling>
          <c:orientation val="minMax"/>
        </c:scaling>
        <c:delete val="0"/>
        <c:axPos val="r"/>
        <c:title>
          <c:tx>
            <c:rich>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r>
                  <a:rPr lang="de-DE" dirty="0" err="1">
                    <a:solidFill>
                      <a:srgbClr val="989898"/>
                    </a:solidFill>
                  </a:rPr>
                  <a:t>Speedup</a:t>
                </a:r>
                <a:r>
                  <a:rPr lang="de-DE" baseline="0" dirty="0">
                    <a:solidFill>
                      <a:srgbClr val="989898"/>
                    </a:solidFill>
                  </a:rPr>
                  <a:t> (</a:t>
                </a:r>
                <a:r>
                  <a:rPr lang="de-DE" baseline="0" dirty="0" err="1">
                    <a:solidFill>
                      <a:srgbClr val="989898"/>
                    </a:solidFill>
                  </a:rPr>
                  <a:t>Overlap</a:t>
                </a:r>
                <a:r>
                  <a:rPr lang="de-DE" baseline="0" dirty="0">
                    <a:solidFill>
                      <a:srgbClr val="989898"/>
                    </a:solidFill>
                  </a:rPr>
                  <a:t> vs. Nooverlap)</a:t>
                </a:r>
                <a:endParaRPr lang="en-US" dirty="0">
                  <a:solidFill>
                    <a:srgbClr val="989898"/>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rgbClr val="989898"/>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crossAx val="433664440"/>
        <c:crosses val="max"/>
        <c:crossBetween val="between"/>
      </c:valAx>
      <c:catAx>
        <c:axId val="433664440"/>
        <c:scaling>
          <c:orientation val="minMax"/>
        </c:scaling>
        <c:delete val="1"/>
        <c:axPos val="b"/>
        <c:numFmt formatCode="General" sourceLinked="1"/>
        <c:majorTickMark val="out"/>
        <c:minorTickMark val="none"/>
        <c:tickLblPos val="nextTo"/>
        <c:crossAx val="43366404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rgbClr val="98989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8617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86172"/>
          </a:xfrm>
          <a:prstGeom prst="rect">
            <a:avLst/>
          </a:prstGeom>
        </p:spPr>
        <p:txBody>
          <a:bodyPr vert="horz" lIns="91440" tIns="45720" rIns="91440" bIns="45720" rtlCol="0"/>
          <a:lstStyle>
            <a:lvl1pPr algn="r">
              <a:defRPr sz="1200"/>
            </a:lvl1pPr>
          </a:lstStyle>
          <a:p>
            <a:fld id="{F308BD61-3547-424D-8836-725BF677DED4}" type="datetimeFigureOut">
              <a:rPr lang="de-DE" smtClean="0"/>
              <a:t>25.10.2018</a:t>
            </a:fld>
            <a:endParaRPr lang="de-DE"/>
          </a:p>
        </p:txBody>
      </p:sp>
      <p:sp>
        <p:nvSpPr>
          <p:cNvPr id="4" name="Folienbildplatzhalter 3"/>
          <p:cNvSpPr>
            <a:spLocks noGrp="1" noRot="1" noChangeAspect="1"/>
          </p:cNvSpPr>
          <p:nvPr>
            <p:ph type="sldImg" idx="2"/>
          </p:nvPr>
        </p:nvSpPr>
        <p:spPr>
          <a:xfrm>
            <a:off x="998538" y="728663"/>
            <a:ext cx="4860925" cy="36464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618633"/>
            <a:ext cx="5486400" cy="437554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235578"/>
            <a:ext cx="2971800" cy="48617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9235578"/>
            <a:ext cx="2971800" cy="486172"/>
          </a:xfrm>
          <a:prstGeom prst="rect">
            <a:avLst/>
          </a:prstGeom>
        </p:spPr>
        <p:txBody>
          <a:bodyPr vert="horz" lIns="91440" tIns="45720" rIns="91440" bIns="45720" rtlCol="0" anchor="b"/>
          <a:lstStyle>
            <a:lvl1pPr algn="r">
              <a:defRPr sz="1200"/>
            </a:lvl1pPr>
          </a:lstStyle>
          <a:p>
            <a:fld id="{E6D97C32-0F4A-40F6-B67C-728988A86F3C}" type="slidenum">
              <a:rPr lang="de-DE" smtClean="0"/>
              <a:t>‹#›</a:t>
            </a:fld>
            <a:endParaRPr lang="de-DE"/>
          </a:p>
        </p:txBody>
      </p:sp>
    </p:spTree>
    <p:extLst>
      <p:ext uri="{BB962C8B-B14F-4D97-AF65-F5344CB8AC3E}">
        <p14:creationId xmlns:p14="http://schemas.microsoft.com/office/powerpoint/2010/main" val="4242018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t>
            </a:r>
            <a:r>
              <a:rPr lang="en-US" noProof="0" dirty="0" err="1"/>
              <a:t>cpu</a:t>
            </a:r>
            <a:r>
              <a:rPr lang="en-US" noProof="0" dirty="0"/>
              <a:t>-profiling off is necessary due to an issue with MVAPICH2</a:t>
            </a:r>
          </a:p>
        </p:txBody>
      </p:sp>
      <p:sp>
        <p:nvSpPr>
          <p:cNvPr id="4" name="Slide Number Placeholder 3"/>
          <p:cNvSpPr>
            <a:spLocks noGrp="1"/>
          </p:cNvSpPr>
          <p:nvPr>
            <p:ph type="sldNum" sz="quarter" idx="10"/>
          </p:nvPr>
        </p:nvSpPr>
        <p:spPr/>
        <p:txBody>
          <a:bodyPr/>
          <a:lstStyle/>
          <a:p>
            <a:fld id="{E6D97C32-0F4A-40F6-B67C-728988A86F3C}" type="slidenum">
              <a:rPr lang="de-DE" smtClean="0"/>
              <a:t>14</a:t>
            </a:fld>
            <a:endParaRPr lang="de-DE"/>
          </a:p>
        </p:txBody>
      </p:sp>
    </p:spTree>
    <p:extLst>
      <p:ext uri="{BB962C8B-B14F-4D97-AF65-F5344CB8AC3E}">
        <p14:creationId xmlns:p14="http://schemas.microsoft.com/office/powerpoint/2010/main" val="1937363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solidFill>
          <a:schemeClr val="bg1"/>
        </a:solidFill>
        <a:effectLst/>
      </p:bgPr>
    </p:bg>
    <p:spTree>
      <p:nvGrpSpPr>
        <p:cNvPr id="1" name=""/>
        <p:cNvGrpSpPr/>
        <p:nvPr/>
      </p:nvGrpSpPr>
      <p:grpSpPr>
        <a:xfrm>
          <a:off x="0" y="0"/>
          <a:ext cx="0" cy="0"/>
          <a:chOff x="0" y="0"/>
          <a:chExt cx="0" cy="0"/>
        </a:xfrm>
      </p:grpSpPr>
      <p:sp>
        <p:nvSpPr>
          <p:cNvPr id="7" name="Rechteck 6"/>
          <p:cNvSpPr/>
          <p:nvPr userDrawn="1"/>
        </p:nvSpPr>
        <p:spPr>
          <a:xfrm>
            <a:off x="251520" y="2286000"/>
            <a:ext cx="8892480" cy="4572000"/>
          </a:xfrm>
          <a:prstGeom prst="rect">
            <a:avLst/>
          </a:prstGeom>
          <a:solidFill>
            <a:srgbClr val="005B8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60" descr="logo_699c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4225" y="249053"/>
            <a:ext cx="2517775" cy="81756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nvPr>
        </p:nvSpPr>
        <p:spPr>
          <a:xfrm>
            <a:off x="828038" y="2708920"/>
            <a:ext cx="7258907" cy="792088"/>
          </a:xfrm>
          <a:prstGeom prst="rect">
            <a:avLst/>
          </a:prstGeom>
        </p:spPr>
        <p:txBody>
          <a:bodyPr/>
          <a:lstStyle>
            <a:lvl1pPr algn="l">
              <a:defRPr lang="de-DE" sz="4800">
                <a:solidFill>
                  <a:schemeClr val="bg1"/>
                </a:solidFill>
                <a:latin typeface="Arial" pitchFamily="34" charset="0"/>
                <a:ea typeface="+mn-ea"/>
                <a:cs typeface="Arial" pitchFamily="34" charset="0"/>
              </a:defRPr>
            </a:lvl1pPr>
          </a:lstStyle>
          <a:p>
            <a:pPr marL="0" lvl="0" indent="0" algn="l">
              <a:spcBef>
                <a:spcPct val="20000"/>
              </a:spcBef>
              <a:buFont typeface="Arial" pitchFamily="34" charset="0"/>
            </a:pPr>
            <a:r>
              <a:rPr lang="de-DE" dirty="0"/>
              <a:t>Platzhalter Titel</a:t>
            </a:r>
          </a:p>
        </p:txBody>
      </p:sp>
      <p:sp>
        <p:nvSpPr>
          <p:cNvPr id="12" name="Untertitel 2"/>
          <p:cNvSpPr>
            <a:spLocks noGrp="1"/>
          </p:cNvSpPr>
          <p:nvPr>
            <p:ph type="subTitle" idx="1" hasCustomPrompt="1"/>
          </p:nvPr>
        </p:nvSpPr>
        <p:spPr>
          <a:xfrm>
            <a:off x="827584" y="3501008"/>
            <a:ext cx="7272808" cy="576064"/>
          </a:xfrm>
          <a:prstGeom prst="rect">
            <a:avLst/>
          </a:prstGeom>
        </p:spPr>
        <p:txBody>
          <a:bodyPr/>
          <a:lstStyle>
            <a:lvl1pPr marL="342900" indent="-342900">
              <a:buNone/>
              <a:defRPr lang="de-DE">
                <a:solidFill>
                  <a:schemeClr val="bg1"/>
                </a:solidFill>
                <a:latin typeface="Arial" pitchFamily="34" charset="0"/>
                <a:cs typeface="Arial" pitchFamily="34" charset="0"/>
              </a:defRPr>
            </a:lvl1pPr>
          </a:lstStyle>
          <a:p>
            <a:pPr marL="0" lvl="0" indent="0"/>
            <a:r>
              <a:rPr lang="de-DE" dirty="0"/>
              <a:t>Platzhalter Untertitel</a:t>
            </a:r>
          </a:p>
        </p:txBody>
      </p:sp>
      <p:sp>
        <p:nvSpPr>
          <p:cNvPr id="11" name="Textplatzhalter 10"/>
          <p:cNvSpPr>
            <a:spLocks noGrp="1"/>
          </p:cNvSpPr>
          <p:nvPr>
            <p:ph type="body" sz="quarter" idx="16" hasCustomPrompt="1"/>
          </p:nvPr>
        </p:nvSpPr>
        <p:spPr>
          <a:xfrm>
            <a:off x="817795" y="4869160"/>
            <a:ext cx="6490509" cy="576064"/>
          </a:xfrm>
          <a:prstGeom prst="rect">
            <a:avLst/>
          </a:prstGeom>
        </p:spPr>
        <p:txBody>
          <a:bodyPr/>
          <a:lstStyle>
            <a:lvl1pPr marL="285750" indent="-285750">
              <a:buFont typeface="Arial" panose="020B0604020202020204" pitchFamily="34" charset="0"/>
              <a:buNone/>
              <a:defRPr lang="de-DE" sz="1400" dirty="0">
                <a:solidFill>
                  <a:schemeClr val="bg1"/>
                </a:solidFill>
                <a:latin typeface="Arial" pitchFamily="34" charset="0"/>
                <a:cs typeface="Arial" pitchFamily="34" charset="0"/>
              </a:defRPr>
            </a:lvl1pPr>
          </a:lstStyle>
          <a:p>
            <a:pPr marL="0" lvl="0" indent="0"/>
            <a:r>
              <a:rPr lang="de-DE" dirty="0"/>
              <a:t>Platzhalter Autor</a:t>
            </a:r>
          </a:p>
        </p:txBody>
      </p:sp>
    </p:spTree>
    <p:extLst>
      <p:ext uri="{BB962C8B-B14F-4D97-AF65-F5344CB8AC3E}">
        <p14:creationId xmlns:p14="http://schemas.microsoft.com/office/powerpoint/2010/main" val="1873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1B6AA9F-ABF9-4530-AEC6-8DED576E2533}" type="datetime1">
              <a:rPr lang="de-DE" smtClean="0"/>
              <a:t>25.10.2018</a:t>
            </a:fld>
            <a:endParaRPr lang="de-DE" dirty="0"/>
          </a:p>
        </p:txBody>
      </p:sp>
      <p:sp>
        <p:nvSpPr>
          <p:cNvPr id="5" name="Fußzeilenplatzhalter 4"/>
          <p:cNvSpPr>
            <a:spLocks noGrp="1"/>
          </p:cNvSpPr>
          <p:nvPr>
            <p:ph type="ftr" sz="quarter" idx="11"/>
          </p:nvPr>
        </p:nvSpPr>
        <p:spPr/>
        <p:txBody>
          <a:bodyPr/>
          <a:lstStyle>
            <a:lvl1pPr>
              <a:defRPr sz="1200"/>
            </a:lvl1pPr>
          </a:lstStyle>
          <a:p>
            <a:r>
              <a:rPr lang="en-US" dirty="0"/>
              <a:t>Multi GPU Programming with MPI and OpenACC</a:t>
            </a:r>
            <a:endParaRPr lang="de-DE" dirty="0"/>
          </a:p>
        </p:txBody>
      </p:sp>
      <p:sp>
        <p:nvSpPr>
          <p:cNvPr id="6" name="Foliennummernplatzhalter 5"/>
          <p:cNvSpPr>
            <a:spLocks noGrp="1"/>
          </p:cNvSpPr>
          <p:nvPr>
            <p:ph type="sldNum" sz="quarter" idx="12"/>
          </p:nvPr>
        </p:nvSpPr>
        <p:spPr/>
        <p:txBody>
          <a:bodyPr/>
          <a:lstStyle/>
          <a:p>
            <a:fld id="{7EB9AEA1-3281-46F0-9EDB-48FF2E5FF267}" type="slidenum">
              <a:rPr lang="de-DE" smtClean="0"/>
              <a:t>‹#›</a:t>
            </a:fld>
            <a:endParaRPr lang="de-DE" dirty="0"/>
          </a:p>
        </p:txBody>
      </p:sp>
      <p:sp>
        <p:nvSpPr>
          <p:cNvPr id="8" name="Titel 1"/>
          <p:cNvSpPr>
            <a:spLocks noGrp="1"/>
          </p:cNvSpPr>
          <p:nvPr>
            <p:ph type="title" hasCustomPrompt="1"/>
          </p:nvPr>
        </p:nvSpPr>
        <p:spPr>
          <a:xfrm>
            <a:off x="728682" y="1156475"/>
            <a:ext cx="7488000" cy="576000"/>
          </a:xfrm>
          <a:prstGeom prst="rect">
            <a:avLst/>
          </a:prstGeom>
        </p:spPr>
        <p:txBody>
          <a:bodyPr lIns="0" tIns="0" rIns="0" bIns="0"/>
          <a:lstStyle>
            <a:lvl1pPr algn="l">
              <a:defRPr lang="de-DE" sz="2800" b="1" baseline="0">
                <a:solidFill>
                  <a:srgbClr val="005B82"/>
                </a:solidFill>
                <a:latin typeface="Arial" pitchFamily="34" charset="0"/>
                <a:ea typeface="+mn-ea"/>
                <a:cs typeface="Arial" pitchFamily="34" charset="0"/>
              </a:defRPr>
            </a:lvl1pPr>
          </a:lstStyle>
          <a:p>
            <a:pPr marL="0" lvl="0" indent="0" algn="l">
              <a:spcBef>
                <a:spcPct val="20000"/>
              </a:spcBef>
              <a:buClr>
                <a:srgbClr val="005B82"/>
              </a:buClr>
              <a:buSzPct val="80000"/>
              <a:buFontTx/>
            </a:pPr>
            <a:r>
              <a:rPr lang="de-DE" dirty="0"/>
              <a:t>Platzhalter Titel</a:t>
            </a:r>
          </a:p>
        </p:txBody>
      </p:sp>
      <p:sp>
        <p:nvSpPr>
          <p:cNvPr id="9" name="Inhaltsplatzhalter 2"/>
          <p:cNvSpPr>
            <a:spLocks noGrp="1"/>
          </p:cNvSpPr>
          <p:nvPr>
            <p:ph idx="1"/>
          </p:nvPr>
        </p:nvSpPr>
        <p:spPr>
          <a:xfrm>
            <a:off x="742129" y="1916832"/>
            <a:ext cx="7488832" cy="4209331"/>
          </a:xfrm>
          <a:prstGeom prst="rect">
            <a:avLst/>
          </a:prstGeom>
        </p:spPr>
        <p:txBody>
          <a:bodyPr lIns="0" tIns="0"/>
          <a:lstStyle>
            <a:lvl1pPr marL="0" indent="0">
              <a:spcAft>
                <a:spcPts val="500"/>
              </a:spcAft>
              <a:buNone/>
              <a:defRPr sz="2400">
                <a:latin typeface="Arial" panose="020B0604020202020204" pitchFamily="34" charset="0"/>
                <a:cs typeface="Arial" panose="020B0604020202020204" pitchFamily="34" charset="0"/>
              </a:defRPr>
            </a:lvl1pPr>
            <a:lvl2pPr marL="342900" indent="-342900" algn="l" defTabSz="914400" rtl="0" eaLnBrk="1" latinLnBrk="0" hangingPunct="1">
              <a:spcBef>
                <a:spcPct val="20000"/>
              </a:spcBef>
              <a:buClr>
                <a:srgbClr val="005B82"/>
              </a:buClr>
              <a:buSzPct val="80000"/>
              <a:buFont typeface="Wingdings" pitchFamily="2" charset="2"/>
              <a:buChar char="§"/>
              <a:defRPr lang="de-DE" sz="2000" kern="1200" baseline="0" dirty="0" smtClean="0">
                <a:solidFill>
                  <a:schemeClr val="tx1"/>
                </a:solidFill>
                <a:latin typeface="Arial" pitchFamily="34" charset="0"/>
                <a:ea typeface="+mn-ea"/>
                <a:cs typeface="Arial" pitchFamily="34" charset="0"/>
              </a:defRPr>
            </a:lvl2pPr>
            <a:lvl3pPr marL="1143000" indent="-228600">
              <a:buClr>
                <a:srgbClr val="005B82"/>
              </a:buClr>
              <a:buSzPct val="80000"/>
              <a:buFont typeface="Wingdings" panose="05000000000000000000" pitchFamily="2" charset="2"/>
              <a:buChar char="§"/>
              <a:defRPr sz="1800">
                <a:latin typeface="Arial" panose="020B0604020202020204" pitchFamily="34" charset="0"/>
                <a:cs typeface="Arial" panose="020B0604020202020204" pitchFamily="34" charset="0"/>
              </a:defRPr>
            </a:lvl3pPr>
            <a:lvl4pPr marL="1600200" indent="-228600">
              <a:buClr>
                <a:srgbClr val="005B82"/>
              </a:buClr>
              <a:buSzPct val="80000"/>
              <a:buFont typeface="Wingdings" panose="05000000000000000000" pitchFamily="2" charset="2"/>
              <a:buChar char="§"/>
              <a:defRPr sz="1600">
                <a:latin typeface="Arial" panose="020B0604020202020204" pitchFamily="34" charset="0"/>
                <a:cs typeface="Arial" panose="020B0604020202020204" pitchFamily="34" charset="0"/>
              </a:defRPr>
            </a:lvl4pPr>
            <a:lvl5pPr marL="2057400" indent="-228600">
              <a:buClr>
                <a:srgbClr val="005B82"/>
              </a:buClr>
              <a:buSzPct val="8000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2000" y="151200"/>
            <a:ext cx="1440000" cy="46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01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lder zweispaltig">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6315FF0-C4BA-4B40-8427-33B245B429C8}" type="datetime1">
              <a:rPr lang="de-DE" smtClean="0"/>
              <a:t>25.10.2018</a:t>
            </a:fld>
            <a:endParaRPr lang="de-DE"/>
          </a:p>
        </p:txBody>
      </p:sp>
      <p:sp>
        <p:nvSpPr>
          <p:cNvPr id="5" name="Fußzeilenplatzhalter 4"/>
          <p:cNvSpPr>
            <a:spLocks noGrp="1"/>
          </p:cNvSpPr>
          <p:nvPr>
            <p:ph type="ftr" sz="quarter" idx="11"/>
          </p:nvPr>
        </p:nvSpPr>
        <p:spPr/>
        <p:txBody>
          <a:bodyPr/>
          <a:lstStyle/>
          <a:p>
            <a:r>
              <a:rPr lang="en-US" dirty="0"/>
              <a:t>Multi GPU Programming with MPI and OpenACC</a:t>
            </a:r>
            <a:endParaRPr lang="de-DE" dirty="0"/>
          </a:p>
        </p:txBody>
      </p:sp>
      <p:sp>
        <p:nvSpPr>
          <p:cNvPr id="6" name="Foliennummernplatzhalter 5"/>
          <p:cNvSpPr>
            <a:spLocks noGrp="1"/>
          </p:cNvSpPr>
          <p:nvPr>
            <p:ph type="sldNum" sz="quarter" idx="12"/>
          </p:nvPr>
        </p:nvSpPr>
        <p:spPr/>
        <p:txBody>
          <a:bodyPr/>
          <a:lstStyle/>
          <a:p>
            <a:fld id="{7EB9AEA1-3281-46F0-9EDB-48FF2E5FF267}" type="slidenum">
              <a:rPr lang="de-DE" smtClean="0"/>
              <a:t>‹#›</a:t>
            </a:fld>
            <a:endParaRPr lang="de-DE"/>
          </a:p>
        </p:txBody>
      </p:sp>
      <p:sp>
        <p:nvSpPr>
          <p:cNvPr id="8" name="Inhaltsplatzhalter 2"/>
          <p:cNvSpPr>
            <a:spLocks noGrp="1"/>
          </p:cNvSpPr>
          <p:nvPr>
            <p:ph idx="1" hasCustomPrompt="1"/>
          </p:nvPr>
        </p:nvSpPr>
        <p:spPr>
          <a:xfrm>
            <a:off x="720000" y="1990800"/>
            <a:ext cx="8172480" cy="576064"/>
          </a:xfrm>
          <a:prstGeom prst="rect">
            <a:avLst/>
          </a:prstGeom>
        </p:spPr>
        <p:txBody>
          <a:bodyPr lIns="0" tIns="0" rIns="0" bIns="0"/>
          <a:lstStyle>
            <a:lvl1pPr marL="0" indent="0">
              <a:buClr>
                <a:srgbClr val="005B82"/>
              </a:buClr>
              <a:buSzPct val="80000"/>
              <a:buFontTx/>
              <a:buNone/>
              <a:defRPr sz="2200" baseline="0">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a:t>Überschrift zu einem Thema mit Objekten</a:t>
            </a:r>
          </a:p>
        </p:txBody>
      </p:sp>
      <p:sp>
        <p:nvSpPr>
          <p:cNvPr id="14" name="Inhaltsplatzhalter 13"/>
          <p:cNvSpPr>
            <a:spLocks noGrp="1"/>
          </p:cNvSpPr>
          <p:nvPr>
            <p:ph idx="18"/>
          </p:nvPr>
        </p:nvSpPr>
        <p:spPr>
          <a:xfrm>
            <a:off x="723941" y="5408353"/>
            <a:ext cx="3632036" cy="540927"/>
          </a:xfrm>
          <a:prstGeom prst="rect">
            <a:avLst/>
          </a:prstGeom>
        </p:spPr>
        <p:txBody>
          <a:bodyPr lIns="36000" tIns="0" rIns="0" bIns="0"/>
          <a:lstStyle>
            <a:lvl1pPr marL="0" indent="0">
              <a:buFontTx/>
              <a:buNone/>
              <a:defRPr sz="1100" i="1">
                <a:solidFill>
                  <a:srgbClr val="515151"/>
                </a:solidFill>
                <a:latin typeface="Arial" pitchFamily="34" charset="0"/>
                <a:cs typeface="Arial" pitchFamily="34" charset="0"/>
              </a:defRPr>
            </a:lvl1pPr>
          </a:lstStyle>
          <a:p>
            <a:r>
              <a:rPr lang="de-DE" dirty="0"/>
              <a:t>Blindtext für eine Bildunterschrift</a:t>
            </a:r>
          </a:p>
        </p:txBody>
      </p:sp>
      <p:sp>
        <p:nvSpPr>
          <p:cNvPr id="11" name="Titel 1"/>
          <p:cNvSpPr>
            <a:spLocks noGrp="1"/>
          </p:cNvSpPr>
          <p:nvPr>
            <p:ph type="title" hasCustomPrompt="1"/>
          </p:nvPr>
        </p:nvSpPr>
        <p:spPr>
          <a:xfrm>
            <a:off x="728682" y="1156475"/>
            <a:ext cx="7488000" cy="576000"/>
          </a:xfrm>
          <a:prstGeom prst="rect">
            <a:avLst/>
          </a:prstGeom>
        </p:spPr>
        <p:txBody>
          <a:bodyPr lIns="0" tIns="0" rIns="0" bIns="0"/>
          <a:lstStyle>
            <a:lvl1pPr algn="l">
              <a:defRPr lang="de-DE" sz="2800" b="1" baseline="0">
                <a:solidFill>
                  <a:srgbClr val="005B82"/>
                </a:solidFill>
                <a:latin typeface="Arial" pitchFamily="34" charset="0"/>
                <a:ea typeface="+mn-ea"/>
                <a:cs typeface="Arial" pitchFamily="34" charset="0"/>
              </a:defRPr>
            </a:lvl1pPr>
          </a:lstStyle>
          <a:p>
            <a:pPr marL="0" lvl="0" indent="0" algn="l">
              <a:spcBef>
                <a:spcPct val="20000"/>
              </a:spcBef>
              <a:buClr>
                <a:srgbClr val="005B82"/>
              </a:buClr>
              <a:buSzPct val="80000"/>
              <a:buFontTx/>
            </a:pPr>
            <a:r>
              <a:rPr lang="de-DE" dirty="0"/>
              <a:t>Platzhalter Titel</a:t>
            </a:r>
          </a:p>
        </p:txBody>
      </p:sp>
      <p:sp>
        <p:nvSpPr>
          <p:cNvPr id="3" name="Bildplatzhalter 2"/>
          <p:cNvSpPr>
            <a:spLocks noGrp="1"/>
          </p:cNvSpPr>
          <p:nvPr>
            <p:ph type="pic" sz="quarter" idx="21"/>
          </p:nvPr>
        </p:nvSpPr>
        <p:spPr>
          <a:xfrm>
            <a:off x="755650" y="2852738"/>
            <a:ext cx="3600450" cy="2304454"/>
          </a:xfrm>
          <a:prstGeom prst="rect">
            <a:avLst/>
          </a:prstGeom>
        </p:spPr>
        <p:txBody>
          <a:bodyPr/>
          <a:lstStyle/>
          <a:p>
            <a:endParaRPr lang="de-DE"/>
          </a:p>
        </p:txBody>
      </p:sp>
      <p:sp>
        <p:nvSpPr>
          <p:cNvPr id="20" name="Inhaltsplatzhalter 13"/>
          <p:cNvSpPr>
            <a:spLocks noGrp="1"/>
          </p:cNvSpPr>
          <p:nvPr>
            <p:ph idx="22"/>
          </p:nvPr>
        </p:nvSpPr>
        <p:spPr>
          <a:xfrm>
            <a:off x="4756315" y="5408551"/>
            <a:ext cx="3632036" cy="540927"/>
          </a:xfrm>
          <a:prstGeom prst="rect">
            <a:avLst/>
          </a:prstGeom>
        </p:spPr>
        <p:txBody>
          <a:bodyPr lIns="36000" tIns="0" rIns="0" bIns="0"/>
          <a:lstStyle>
            <a:lvl1pPr marL="0" indent="0">
              <a:buFontTx/>
              <a:buNone/>
              <a:defRPr sz="1100" i="1">
                <a:solidFill>
                  <a:srgbClr val="515151"/>
                </a:solidFill>
                <a:latin typeface="Arial" pitchFamily="34" charset="0"/>
                <a:cs typeface="Arial" pitchFamily="34" charset="0"/>
              </a:defRPr>
            </a:lvl1pPr>
          </a:lstStyle>
          <a:p>
            <a:r>
              <a:rPr lang="de-DE" dirty="0"/>
              <a:t>Blindtext für eine Bildunterschrift</a:t>
            </a:r>
          </a:p>
        </p:txBody>
      </p:sp>
      <p:sp>
        <p:nvSpPr>
          <p:cNvPr id="21" name="Bildplatzhalter 2"/>
          <p:cNvSpPr>
            <a:spLocks noGrp="1"/>
          </p:cNvSpPr>
          <p:nvPr>
            <p:ph type="pic" sz="quarter" idx="23"/>
          </p:nvPr>
        </p:nvSpPr>
        <p:spPr>
          <a:xfrm>
            <a:off x="4788024" y="2852936"/>
            <a:ext cx="3600450" cy="2304454"/>
          </a:xfrm>
          <a:prstGeom prst="rect">
            <a:avLst/>
          </a:prstGeom>
        </p:spPr>
        <p:txBody>
          <a:bodyPr/>
          <a:lstStyle/>
          <a:p>
            <a:endParaRPr lang="de-DE"/>
          </a:p>
        </p:txBody>
      </p:sp>
      <p:pic>
        <p:nvPicPr>
          <p:cNvPr id="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2000" y="151200"/>
            <a:ext cx="1440000" cy="46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597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kte zweispaltig">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25026E7-6E79-4494-877F-40EFDF9E746D}" type="datetime1">
              <a:rPr lang="de-DE" smtClean="0"/>
              <a:t>25.10.2018</a:t>
            </a:fld>
            <a:endParaRPr lang="de-DE"/>
          </a:p>
        </p:txBody>
      </p:sp>
      <p:sp>
        <p:nvSpPr>
          <p:cNvPr id="5" name="Fußzeilenplatzhalter 4"/>
          <p:cNvSpPr>
            <a:spLocks noGrp="1"/>
          </p:cNvSpPr>
          <p:nvPr>
            <p:ph type="ftr" sz="quarter" idx="11"/>
          </p:nvPr>
        </p:nvSpPr>
        <p:spPr/>
        <p:txBody>
          <a:bodyPr/>
          <a:lstStyle/>
          <a:p>
            <a:r>
              <a:rPr lang="en-US" dirty="0"/>
              <a:t>Multi GPU Programming with MPI and OpenACC</a:t>
            </a:r>
            <a:endParaRPr lang="de-DE" dirty="0"/>
          </a:p>
        </p:txBody>
      </p:sp>
      <p:sp>
        <p:nvSpPr>
          <p:cNvPr id="6" name="Foliennummernplatzhalter 5"/>
          <p:cNvSpPr>
            <a:spLocks noGrp="1"/>
          </p:cNvSpPr>
          <p:nvPr>
            <p:ph type="sldNum" sz="quarter" idx="12"/>
          </p:nvPr>
        </p:nvSpPr>
        <p:spPr/>
        <p:txBody>
          <a:bodyPr/>
          <a:lstStyle/>
          <a:p>
            <a:fld id="{7EB9AEA1-3281-46F0-9EDB-48FF2E5FF267}" type="slidenum">
              <a:rPr lang="de-DE" smtClean="0"/>
              <a:t>‹#›</a:t>
            </a:fld>
            <a:endParaRPr lang="de-DE"/>
          </a:p>
        </p:txBody>
      </p:sp>
      <p:sp>
        <p:nvSpPr>
          <p:cNvPr id="8" name="Inhaltsplatzhalter 2"/>
          <p:cNvSpPr>
            <a:spLocks noGrp="1"/>
          </p:cNvSpPr>
          <p:nvPr>
            <p:ph idx="1" hasCustomPrompt="1"/>
          </p:nvPr>
        </p:nvSpPr>
        <p:spPr>
          <a:xfrm>
            <a:off x="720000" y="1990800"/>
            <a:ext cx="8172480" cy="576064"/>
          </a:xfrm>
          <a:prstGeom prst="rect">
            <a:avLst/>
          </a:prstGeom>
        </p:spPr>
        <p:txBody>
          <a:bodyPr lIns="0" tIns="0" rIns="0" bIns="0"/>
          <a:lstStyle>
            <a:lvl1pPr marL="0" indent="0">
              <a:buClr>
                <a:srgbClr val="005B82"/>
              </a:buClr>
              <a:buSzPct val="80000"/>
              <a:buFontTx/>
              <a:buNone/>
              <a:defRPr sz="2200" baseline="0">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a:t>Überschrift zu einem Thema mit Objekten</a:t>
            </a:r>
          </a:p>
        </p:txBody>
      </p:sp>
      <p:sp>
        <p:nvSpPr>
          <p:cNvPr id="14" name="Inhaltsplatzhalter 13"/>
          <p:cNvSpPr>
            <a:spLocks noGrp="1"/>
          </p:cNvSpPr>
          <p:nvPr>
            <p:ph idx="18"/>
          </p:nvPr>
        </p:nvSpPr>
        <p:spPr>
          <a:xfrm>
            <a:off x="723941" y="5408353"/>
            <a:ext cx="3632036" cy="540927"/>
          </a:xfrm>
          <a:prstGeom prst="rect">
            <a:avLst/>
          </a:prstGeom>
        </p:spPr>
        <p:txBody>
          <a:bodyPr lIns="36000" tIns="0" rIns="0" bIns="0"/>
          <a:lstStyle>
            <a:lvl1pPr marL="0" indent="0">
              <a:buFontTx/>
              <a:buNone/>
              <a:defRPr sz="1100" i="1">
                <a:solidFill>
                  <a:srgbClr val="515151"/>
                </a:solidFill>
                <a:latin typeface="Arial" pitchFamily="34" charset="0"/>
                <a:cs typeface="Arial" pitchFamily="34" charset="0"/>
              </a:defRPr>
            </a:lvl1pPr>
          </a:lstStyle>
          <a:p>
            <a:r>
              <a:rPr lang="de-DE" dirty="0"/>
              <a:t>Blindtext für eine Bildunterschrift</a:t>
            </a:r>
          </a:p>
        </p:txBody>
      </p:sp>
      <p:sp>
        <p:nvSpPr>
          <p:cNvPr id="11" name="Titel 1"/>
          <p:cNvSpPr>
            <a:spLocks noGrp="1"/>
          </p:cNvSpPr>
          <p:nvPr>
            <p:ph type="title" hasCustomPrompt="1"/>
          </p:nvPr>
        </p:nvSpPr>
        <p:spPr>
          <a:xfrm>
            <a:off x="728682" y="1156475"/>
            <a:ext cx="7488000" cy="576000"/>
          </a:xfrm>
          <a:prstGeom prst="rect">
            <a:avLst/>
          </a:prstGeom>
        </p:spPr>
        <p:txBody>
          <a:bodyPr lIns="0" tIns="0" rIns="0" bIns="0"/>
          <a:lstStyle>
            <a:lvl1pPr algn="l">
              <a:defRPr lang="de-DE" sz="2800" b="1" baseline="0">
                <a:solidFill>
                  <a:srgbClr val="005B82"/>
                </a:solidFill>
                <a:latin typeface="Arial" pitchFamily="34" charset="0"/>
                <a:ea typeface="+mn-ea"/>
                <a:cs typeface="Arial" pitchFamily="34" charset="0"/>
              </a:defRPr>
            </a:lvl1pPr>
          </a:lstStyle>
          <a:p>
            <a:pPr marL="0" lvl="0" indent="0" algn="l">
              <a:spcBef>
                <a:spcPct val="20000"/>
              </a:spcBef>
              <a:buClr>
                <a:srgbClr val="005B82"/>
              </a:buClr>
              <a:buSzPct val="80000"/>
              <a:buFontTx/>
            </a:pPr>
            <a:r>
              <a:rPr lang="de-DE" dirty="0"/>
              <a:t>Platzhalter Titel</a:t>
            </a:r>
          </a:p>
        </p:txBody>
      </p:sp>
      <p:sp>
        <p:nvSpPr>
          <p:cNvPr id="20" name="Inhaltsplatzhalter 13"/>
          <p:cNvSpPr>
            <a:spLocks noGrp="1"/>
          </p:cNvSpPr>
          <p:nvPr>
            <p:ph idx="22"/>
          </p:nvPr>
        </p:nvSpPr>
        <p:spPr>
          <a:xfrm>
            <a:off x="4756315" y="5408551"/>
            <a:ext cx="3632036" cy="540927"/>
          </a:xfrm>
          <a:prstGeom prst="rect">
            <a:avLst/>
          </a:prstGeom>
        </p:spPr>
        <p:txBody>
          <a:bodyPr lIns="36000" tIns="0" rIns="0" bIns="0"/>
          <a:lstStyle>
            <a:lvl1pPr marL="0" indent="0">
              <a:buFontTx/>
              <a:buNone/>
              <a:defRPr sz="1100" i="1">
                <a:solidFill>
                  <a:srgbClr val="515151"/>
                </a:solidFill>
                <a:latin typeface="Arial" pitchFamily="34" charset="0"/>
                <a:cs typeface="Arial" pitchFamily="34" charset="0"/>
              </a:defRPr>
            </a:lvl1pPr>
          </a:lstStyle>
          <a:p>
            <a:r>
              <a:rPr lang="de-DE" dirty="0"/>
              <a:t>Blindtext für eine Bildunterschrift</a:t>
            </a:r>
          </a:p>
        </p:txBody>
      </p:sp>
      <p:sp>
        <p:nvSpPr>
          <p:cNvPr id="7" name="Inhaltsplatzhalter 6"/>
          <p:cNvSpPr>
            <a:spLocks noGrp="1"/>
          </p:cNvSpPr>
          <p:nvPr>
            <p:ph sz="quarter" idx="24"/>
          </p:nvPr>
        </p:nvSpPr>
        <p:spPr>
          <a:xfrm>
            <a:off x="755650" y="2852936"/>
            <a:ext cx="3600326" cy="2304033"/>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600">
                <a:latin typeface="Arial" panose="020B0604020202020204" pitchFamily="34" charset="0"/>
                <a:cs typeface="Arial" panose="020B0604020202020204" pitchFamily="34" charset="0"/>
              </a:defRPr>
            </a:lvl4pPr>
            <a:lvl5pPr marL="1828800"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Inhaltsplatzhalter 6"/>
          <p:cNvSpPr>
            <a:spLocks noGrp="1"/>
          </p:cNvSpPr>
          <p:nvPr>
            <p:ph sz="quarter" idx="25"/>
          </p:nvPr>
        </p:nvSpPr>
        <p:spPr>
          <a:xfrm>
            <a:off x="4788024" y="2852936"/>
            <a:ext cx="3600326" cy="2304033"/>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1800">
                <a:latin typeface="Arial" panose="020B0604020202020204" pitchFamily="34" charset="0"/>
                <a:cs typeface="Arial" panose="020B0604020202020204" pitchFamily="34" charset="0"/>
              </a:defRPr>
            </a:lvl3pPr>
            <a:lvl4pPr marL="1371600" indent="0">
              <a:buNone/>
              <a:defRPr sz="1600">
                <a:latin typeface="Arial" panose="020B0604020202020204" pitchFamily="34" charset="0"/>
                <a:cs typeface="Arial" panose="020B0604020202020204" pitchFamily="34" charset="0"/>
              </a:defRPr>
            </a:lvl4pPr>
            <a:lvl5pPr marL="1828800" indent="0">
              <a:buNone/>
              <a:defRPr sz="1600">
                <a:latin typeface="Arial" panose="020B0604020202020204" pitchFamily="34" charset="0"/>
                <a:cs typeface="Arial" panose="020B0604020202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2000" y="151200"/>
            <a:ext cx="1440000" cy="46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7174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720000" y="6356350"/>
            <a:ext cx="2133600" cy="365125"/>
          </a:xfrm>
          <a:prstGeom prst="rect">
            <a:avLst/>
          </a:prstGeom>
        </p:spPr>
        <p:txBody>
          <a:bodyPr vert="horz" lIns="0" tIns="45720" rIns="91440" bIns="45720" rtlCol="0" anchor="ctr"/>
          <a:lstStyle>
            <a:lvl1pPr algn="l">
              <a:defRPr sz="1200">
                <a:solidFill>
                  <a:schemeClr val="tx1">
                    <a:tint val="75000"/>
                  </a:schemeClr>
                </a:solidFill>
                <a:latin typeface="Arial" pitchFamily="34" charset="0"/>
                <a:cs typeface="Arial" pitchFamily="34" charset="0"/>
              </a:defRPr>
            </a:lvl1pPr>
          </a:lstStyle>
          <a:p>
            <a:fld id="{C38AE028-F2B4-433F-9B73-4DBA0221B097}" type="datetime1">
              <a:rPr lang="de-DE" smtClean="0"/>
              <a:t>25.10.2018</a:t>
            </a:fld>
            <a:endParaRPr lang="de-DE" dirty="0"/>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r>
              <a:rPr lang="en-US" dirty="0"/>
              <a:t>Multi GPU Programming with MPI and OpenACC</a:t>
            </a:r>
            <a:endParaRPr lang="de-DE" dirty="0"/>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7EB9AEA1-3281-46F0-9EDB-48FF2E5FF267}" type="slidenum">
              <a:rPr lang="de-DE" smtClean="0"/>
              <a:pPr/>
              <a:t>‹#›</a:t>
            </a:fld>
            <a:endParaRPr lang="de-DE" dirty="0"/>
          </a:p>
        </p:txBody>
      </p:sp>
      <p:sp>
        <p:nvSpPr>
          <p:cNvPr id="7" name="Rechteck 6"/>
          <p:cNvSpPr/>
          <p:nvPr/>
        </p:nvSpPr>
        <p:spPr>
          <a:xfrm>
            <a:off x="0" y="2286000"/>
            <a:ext cx="126000" cy="2286000"/>
          </a:xfrm>
          <a:prstGeom prst="rect">
            <a:avLst/>
          </a:prstGeom>
          <a:solidFill>
            <a:srgbClr val="B9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5B82"/>
              </a:solidFill>
            </a:endParaRPr>
          </a:p>
        </p:txBody>
      </p:sp>
      <p:sp>
        <p:nvSpPr>
          <p:cNvPr id="8" name="Rechteck 7"/>
          <p:cNvSpPr/>
          <p:nvPr/>
        </p:nvSpPr>
        <p:spPr>
          <a:xfrm>
            <a:off x="126000" y="2286000"/>
            <a:ext cx="126000" cy="2286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9C9C9C"/>
              </a:solidFill>
            </a:endParaRPr>
          </a:p>
        </p:txBody>
      </p:sp>
      <p:sp>
        <p:nvSpPr>
          <p:cNvPr id="9" name="Rechteck 8"/>
          <p:cNvSpPr/>
          <p:nvPr/>
        </p:nvSpPr>
        <p:spPr>
          <a:xfrm>
            <a:off x="0" y="0"/>
            <a:ext cx="126000" cy="2286000"/>
          </a:xfrm>
          <a:prstGeom prst="rect">
            <a:avLst/>
          </a:prstGeom>
          <a:solidFill>
            <a:srgbClr val="005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5B82"/>
              </a:solidFill>
            </a:endParaRPr>
          </a:p>
        </p:txBody>
      </p:sp>
      <p:sp>
        <p:nvSpPr>
          <p:cNvPr id="10" name="Rechteck 9"/>
          <p:cNvSpPr/>
          <p:nvPr/>
        </p:nvSpPr>
        <p:spPr>
          <a:xfrm>
            <a:off x="126000" y="0"/>
            <a:ext cx="126000" cy="2286000"/>
          </a:xfrm>
          <a:prstGeom prst="rect">
            <a:avLst/>
          </a:prstGeom>
          <a:solidFill>
            <a:srgbClr val="9C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9C9C9C"/>
              </a:solidFill>
            </a:endParaRPr>
          </a:p>
        </p:txBody>
      </p:sp>
      <p:sp>
        <p:nvSpPr>
          <p:cNvPr id="11" name="Rechteck 10"/>
          <p:cNvSpPr/>
          <p:nvPr/>
        </p:nvSpPr>
        <p:spPr>
          <a:xfrm>
            <a:off x="0" y="4572000"/>
            <a:ext cx="126000" cy="228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005B82"/>
              </a:solidFill>
            </a:endParaRPr>
          </a:p>
        </p:txBody>
      </p:sp>
      <p:sp>
        <p:nvSpPr>
          <p:cNvPr id="12" name="Rechteck 11"/>
          <p:cNvSpPr/>
          <p:nvPr/>
        </p:nvSpPr>
        <p:spPr>
          <a:xfrm>
            <a:off x="126000" y="4572000"/>
            <a:ext cx="126000" cy="2286000"/>
          </a:xfrm>
          <a:prstGeom prst="rect">
            <a:avLst/>
          </a:prstGeom>
          <a:solidFill>
            <a:srgbClr val="9C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9C9C9C"/>
              </a:solidFill>
            </a:endParaRPr>
          </a:p>
        </p:txBody>
      </p:sp>
      <p:sp>
        <p:nvSpPr>
          <p:cNvPr id="13" name="Rechteck 12"/>
          <p:cNvSpPr/>
          <p:nvPr userDrawn="1"/>
        </p:nvSpPr>
        <p:spPr>
          <a:xfrm rot="-5400000">
            <a:off x="-1076400" y="5665703"/>
            <a:ext cx="2276872" cy="107722"/>
          </a:xfrm>
          <a:prstGeom prst="rect">
            <a:avLst/>
          </a:prstGeom>
        </p:spPr>
        <p:txBody>
          <a:bodyPr wrap="square" lIns="0" tIns="0" rIns="0" bIns="0">
            <a:spAutoFit/>
          </a:bodyPr>
          <a:lstStyle/>
          <a:p>
            <a:pPr algn="ctr"/>
            <a:r>
              <a:rPr lang="de-DE" sz="700" dirty="0">
                <a:solidFill>
                  <a:srgbClr val="515151"/>
                </a:solidFill>
                <a:latin typeface="Arial" pitchFamily="34" charset="0"/>
                <a:cs typeface="Arial" pitchFamily="34" charset="0"/>
              </a:rPr>
              <a:t>Mitglied der Helmholtz-Gemeinschaft</a:t>
            </a:r>
          </a:p>
        </p:txBody>
      </p:sp>
    </p:spTree>
    <p:extLst>
      <p:ext uri="{BB962C8B-B14F-4D97-AF65-F5344CB8AC3E}">
        <p14:creationId xmlns:p14="http://schemas.microsoft.com/office/powerpoint/2010/main" val="868829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sz="4800" kern="1200" dirty="0">
                <a:solidFill>
                  <a:schemeClr val="bg1"/>
                </a:solidFill>
                <a:effectLst/>
              </a:rPr>
              <a:t>Multi GPU Programming with MPI and OpenACC</a:t>
            </a:r>
            <a:endParaRPr lang="en-US" dirty="0"/>
          </a:p>
        </p:txBody>
      </p:sp>
      <p:sp>
        <p:nvSpPr>
          <p:cNvPr id="9" name="Textplatzhalter 8"/>
          <p:cNvSpPr>
            <a:spLocks noGrp="1"/>
          </p:cNvSpPr>
          <p:nvPr>
            <p:ph type="body" sz="quarter" idx="16"/>
          </p:nvPr>
        </p:nvSpPr>
        <p:spPr/>
        <p:txBody>
          <a:bodyPr/>
          <a:lstStyle/>
          <a:p>
            <a:fld id="{AAE62A66-54CA-46D0-BE76-CB4CD54CB9B6}" type="datetime1">
              <a:rPr lang="de-DE" sz="1400" kern="1200" smtClean="0">
                <a:solidFill>
                  <a:schemeClr val="bg1"/>
                </a:solidFill>
                <a:effectLst/>
                <a:latin typeface="Arial" pitchFamily="34" charset="0"/>
                <a:ea typeface="+mn-ea"/>
                <a:cs typeface="Arial" pitchFamily="34" charset="0"/>
              </a:rPr>
              <a:t>25.10.2018</a:t>
            </a:fld>
            <a:r>
              <a:rPr lang="de-DE" sz="1400" kern="1200" dirty="0">
                <a:solidFill>
                  <a:schemeClr val="bg1"/>
                </a:solidFill>
                <a:effectLst/>
                <a:latin typeface="Arial" pitchFamily="34" charset="0"/>
                <a:ea typeface="+mn-ea"/>
                <a:cs typeface="Arial" pitchFamily="34" charset="0"/>
              </a:rPr>
              <a:t>|</a:t>
            </a:r>
            <a:r>
              <a:rPr lang="de-DE" dirty="0"/>
              <a:t> J. Kraus (NVIDIA)</a:t>
            </a:r>
          </a:p>
        </p:txBody>
      </p:sp>
    </p:spTree>
    <p:extLst>
      <p:ext uri="{BB962C8B-B14F-4D97-AF65-F5344CB8AC3E}">
        <p14:creationId xmlns:p14="http://schemas.microsoft.com/office/powerpoint/2010/main" val="14770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10</a:t>
            </a:fld>
            <a:endParaRPr lang="de-DE" dirty="0"/>
          </a:p>
        </p:txBody>
      </p:sp>
      <p:sp>
        <p:nvSpPr>
          <p:cNvPr id="12" name="Content Placeholder 11"/>
          <p:cNvSpPr>
            <a:spLocks noGrp="1"/>
          </p:cNvSpPr>
          <p:nvPr>
            <p:ph idx="1"/>
          </p:nvPr>
        </p:nvSpPr>
        <p:spPr>
          <a:xfrm>
            <a:off x="720000" y="1700808"/>
            <a:ext cx="8172480" cy="576064"/>
          </a:xfrm>
        </p:spPr>
        <p:txBody>
          <a:bodyPr/>
          <a:lstStyle/>
          <a:p>
            <a:r>
              <a:rPr lang="en-US" dirty="0"/>
              <a:t>Different ways to split the work between processes:</a:t>
            </a:r>
          </a:p>
          <a:p>
            <a:endParaRPr lang="en-US" dirty="0"/>
          </a:p>
        </p:txBody>
      </p:sp>
      <p:sp>
        <p:nvSpPr>
          <p:cNvPr id="5" name="Title 4"/>
          <p:cNvSpPr>
            <a:spLocks noGrp="1"/>
          </p:cNvSpPr>
          <p:nvPr>
            <p:ph type="title"/>
          </p:nvPr>
        </p:nvSpPr>
        <p:spPr/>
        <p:txBody>
          <a:bodyPr/>
          <a:lstStyle/>
          <a:p>
            <a:r>
              <a:rPr lang="en-US" dirty="0"/>
              <a:t>Domain Decomposition</a:t>
            </a:r>
          </a:p>
        </p:txBody>
      </p:sp>
      <p:sp>
        <p:nvSpPr>
          <p:cNvPr id="15" name="Content Placeholder 14"/>
          <p:cNvSpPr>
            <a:spLocks noGrp="1"/>
          </p:cNvSpPr>
          <p:nvPr>
            <p:ph sz="quarter" idx="24"/>
          </p:nvPr>
        </p:nvSpPr>
        <p:spPr>
          <a:xfrm>
            <a:off x="755650" y="2132856"/>
            <a:ext cx="3600326" cy="2304033"/>
          </a:xfrm>
        </p:spPr>
        <p:txBody>
          <a:bodyPr/>
          <a:lstStyle/>
          <a:p>
            <a:r>
              <a:rPr lang="en-US" sz="1800" dirty="0"/>
              <a:t>Minimizes number of neighbors:</a:t>
            </a:r>
          </a:p>
          <a:p>
            <a:pPr marL="342900" indent="-342900">
              <a:buFont typeface="Arial" panose="020B0604020202020204" pitchFamily="34" charset="0"/>
              <a:buChar char="•"/>
            </a:pPr>
            <a:r>
              <a:rPr lang="en-US" sz="1800" dirty="0"/>
              <a:t>Communicate to less neighbors</a:t>
            </a:r>
          </a:p>
          <a:p>
            <a:pPr marL="342900" indent="-342900">
              <a:buFont typeface="Arial" panose="020B0604020202020204" pitchFamily="34" charset="0"/>
              <a:buChar char="•"/>
            </a:pPr>
            <a:r>
              <a:rPr lang="en-US" sz="1800" dirty="0"/>
              <a:t>Optimal for latency bound communication</a:t>
            </a:r>
          </a:p>
          <a:p>
            <a:endParaRPr lang="en-US" dirty="0"/>
          </a:p>
        </p:txBody>
      </p:sp>
      <p:sp>
        <p:nvSpPr>
          <p:cNvPr id="16" name="Content Placeholder 15"/>
          <p:cNvSpPr>
            <a:spLocks noGrp="1"/>
          </p:cNvSpPr>
          <p:nvPr>
            <p:ph sz="quarter" idx="25"/>
          </p:nvPr>
        </p:nvSpPr>
        <p:spPr>
          <a:xfrm>
            <a:off x="4788024" y="2132856"/>
            <a:ext cx="3600326" cy="2304033"/>
          </a:xfrm>
        </p:spPr>
        <p:txBody>
          <a:bodyPr/>
          <a:lstStyle/>
          <a:p>
            <a:r>
              <a:rPr lang="en-US" sz="1800" dirty="0"/>
              <a:t>Minimizes surface area/volume ratio:</a:t>
            </a:r>
          </a:p>
          <a:p>
            <a:pPr marL="342900" indent="-342900">
              <a:buFont typeface="Arial" panose="020B0604020202020204" pitchFamily="34" charset="0"/>
              <a:buChar char="•"/>
            </a:pPr>
            <a:r>
              <a:rPr lang="en-US" sz="1800" dirty="0"/>
              <a:t>Communicate less data</a:t>
            </a:r>
          </a:p>
          <a:p>
            <a:pPr marL="342900" indent="-342900">
              <a:buFont typeface="Arial" panose="020B0604020202020204" pitchFamily="34" charset="0"/>
              <a:buChar char="•"/>
            </a:pPr>
            <a:r>
              <a:rPr lang="en-US" sz="1800" dirty="0"/>
              <a:t>Optimal for bandwidth bound communication</a:t>
            </a:r>
          </a:p>
          <a:p>
            <a:endParaRPr lang="en-US" sz="1800"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7878" y="3895103"/>
            <a:ext cx="1614023" cy="1828800"/>
          </a:xfrm>
          <a:prstGeom prst="rect">
            <a:avLst/>
          </a:prstGeom>
        </p:spPr>
      </p:pic>
      <p:grpSp>
        <p:nvGrpSpPr>
          <p:cNvPr id="18" name="Group 17"/>
          <p:cNvGrpSpPr/>
          <p:nvPr/>
        </p:nvGrpSpPr>
        <p:grpSpPr>
          <a:xfrm>
            <a:off x="831382" y="3895103"/>
            <a:ext cx="3706400" cy="2213793"/>
            <a:chOff x="1802237" y="3296470"/>
            <a:chExt cx="3706400" cy="2213793"/>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981" y="3296470"/>
              <a:ext cx="1417216" cy="1828800"/>
            </a:xfrm>
            <a:prstGeom prst="rect">
              <a:avLst/>
            </a:prstGeom>
          </p:spPr>
        </p:pic>
        <p:sp>
          <p:nvSpPr>
            <p:cNvPr id="20" name="Content Placeholder 2"/>
            <p:cNvSpPr txBox="1">
              <a:spLocks/>
            </p:cNvSpPr>
            <p:nvPr/>
          </p:nvSpPr>
          <p:spPr>
            <a:xfrm>
              <a:off x="1802237" y="5125131"/>
              <a:ext cx="1632475" cy="385132"/>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en-US" sz="1400" dirty="0">
                  <a:solidFill>
                    <a:srgbClr val="989898"/>
                  </a:solidFill>
                  <a:latin typeface="Trebuchet MS"/>
                </a:rPr>
                <a:t>Contiguous if data is row-major</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1590" y="3296470"/>
              <a:ext cx="1787047" cy="1828800"/>
            </a:xfrm>
            <a:prstGeom prst="rect">
              <a:avLst/>
            </a:prstGeom>
          </p:spPr>
        </p:pic>
        <p:sp>
          <p:nvSpPr>
            <p:cNvPr id="22" name="Content Placeholder 2"/>
            <p:cNvSpPr txBox="1">
              <a:spLocks/>
            </p:cNvSpPr>
            <p:nvPr/>
          </p:nvSpPr>
          <p:spPr>
            <a:xfrm>
              <a:off x="3798875" y="5125131"/>
              <a:ext cx="1632475" cy="385132"/>
            </a:xfrm>
            <a:prstGeom prst="rect">
              <a:avLst/>
            </a:prstGeom>
          </p:spPr>
          <p:txBody>
            <a:bodyPr vert="horz" lIns="91440" tIns="45720" rIns="91440" bIns="45720" rtlCol="0">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itchFamily="2" charset="2"/>
                <a:buNone/>
              </a:pPr>
              <a:r>
                <a:rPr lang="en-US" sz="1400" dirty="0">
                  <a:solidFill>
                    <a:srgbClr val="989898"/>
                  </a:solidFill>
                  <a:latin typeface="Trebuchet MS"/>
                </a:rPr>
                <a:t>Contiguous if data is column-major</a:t>
              </a:r>
            </a:p>
          </p:txBody>
        </p:sp>
      </p:grpSp>
    </p:spTree>
    <p:extLst>
      <p:ext uri="{BB962C8B-B14F-4D97-AF65-F5344CB8AC3E}">
        <p14:creationId xmlns:p14="http://schemas.microsoft.com/office/powerpoint/2010/main" val="218390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026E7-6E79-4494-877F-40EFDF9E746D}" type="datetime1">
              <a:rPr lang="de-DE" smtClean="0"/>
              <a:t>25.10.2018</a:t>
            </a:fld>
            <a:endParaRPr lang="de-DE"/>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11</a:t>
            </a:fld>
            <a:endParaRPr lang="de-DE"/>
          </a:p>
        </p:txBody>
      </p:sp>
      <p:sp>
        <p:nvSpPr>
          <p:cNvPr id="11" name="Title 10"/>
          <p:cNvSpPr>
            <a:spLocks noGrp="1"/>
          </p:cNvSpPr>
          <p:nvPr>
            <p:ph type="title"/>
          </p:nvPr>
        </p:nvSpPr>
        <p:spPr/>
        <p:txBody>
          <a:bodyPr/>
          <a:lstStyle/>
          <a:p>
            <a:r>
              <a:rPr lang="de-DE" dirty="0"/>
              <a:t>Example: Jacobi Solver – Multi GPU</a:t>
            </a:r>
          </a:p>
        </p:txBody>
      </p:sp>
      <p:sp>
        <p:nvSpPr>
          <p:cNvPr id="12" name="Content Placeholder 11"/>
          <p:cNvSpPr>
            <a:spLocks noGrp="1"/>
          </p:cNvSpPr>
          <p:nvPr>
            <p:ph idx="1"/>
          </p:nvPr>
        </p:nvSpPr>
        <p:spPr/>
        <p:txBody>
          <a:bodyPr/>
          <a:lstStyle/>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While not converged</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Do Jacobi step:</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a:t>
            </a:r>
            <a:r>
              <a:rPr lang="en-US" sz="1400" b="1" kern="0" dirty="0">
                <a:solidFill>
                  <a:srgbClr val="0000FF"/>
                </a:solidFill>
                <a:latin typeface="Courier New" panose="02070309020205020404" pitchFamily="49" charset="0"/>
                <a:cs typeface="+mn-cs"/>
              </a:rPr>
              <a:t>for</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8000FF"/>
                </a:solidFill>
                <a:latin typeface="Courier New" panose="02070309020205020404" pitchFamily="49" charset="0"/>
                <a:cs typeface="+mn-cs"/>
              </a:rPr>
              <a:t>int</a:t>
            </a:r>
            <a:r>
              <a:rPr lang="en-US" sz="1400" kern="0" dirty="0">
                <a:solidFill>
                  <a:srgbClr val="00000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iy_start</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&lt;</a:t>
            </a:r>
            <a:r>
              <a:rPr lang="en-US" sz="1400" kern="0" dirty="0">
                <a:solidFill>
                  <a:srgbClr val="00000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iy_end</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b="1" kern="0" dirty="0">
                <a:solidFill>
                  <a:srgbClr val="000000"/>
                </a:solidFill>
                <a:latin typeface="Courier New" panose="02070309020205020404" pitchFamily="49" charset="0"/>
                <a:cs typeface="+mn-cs"/>
              </a:rPr>
              <a:t>    </a:t>
            </a:r>
            <a:r>
              <a:rPr lang="en-US" sz="1400" b="1" kern="0" dirty="0">
                <a:solidFill>
                  <a:srgbClr val="0000FF"/>
                </a:solidFill>
                <a:latin typeface="Courier New" panose="02070309020205020404" pitchFamily="49" charset="0"/>
                <a:cs typeface="+mn-cs"/>
              </a:rPr>
              <a:t>for</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8000FF"/>
                </a:solidFill>
                <a:latin typeface="Courier New" panose="02070309020205020404" pitchFamily="49" charset="0"/>
                <a:cs typeface="+mn-cs"/>
              </a:rPr>
              <a:t>int</a:t>
            </a:r>
            <a:r>
              <a:rPr lang="en-US" sz="1400" kern="0" dirty="0">
                <a:solidFill>
                  <a:srgbClr val="000000"/>
                </a:solidFill>
                <a:latin typeface="Courier New" panose="02070309020205020404" pitchFamily="49" charset="0"/>
                <a:cs typeface="+mn-cs"/>
              </a:rPr>
              <a:t> ix </a:t>
            </a:r>
            <a:r>
              <a:rPr lang="en-US" sz="1400" b="1" kern="0" dirty="0">
                <a:solidFill>
                  <a:srgbClr val="000080"/>
                </a:solidFill>
                <a:latin typeface="Courier New" panose="02070309020205020404" pitchFamily="49" charset="0"/>
                <a:cs typeface="+mn-cs"/>
              </a:rPr>
              <a:t>= </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ix </a:t>
            </a:r>
            <a:r>
              <a:rPr lang="en-US" sz="1400" b="1" kern="0" dirty="0">
                <a:solidFill>
                  <a:srgbClr val="000080"/>
                </a:solidFill>
                <a:latin typeface="Courier New" panose="02070309020205020404" pitchFamily="49" charset="0"/>
                <a:cs typeface="+mn-cs"/>
              </a:rPr>
              <a:t>&lt;</a:t>
            </a:r>
            <a:r>
              <a:rPr lang="en-US" sz="1400" kern="0" dirty="0">
                <a:solidFill>
                  <a:srgbClr val="000000"/>
                </a:solidFill>
                <a:latin typeface="Courier New" panose="02070309020205020404" pitchFamily="49" charset="0"/>
                <a:cs typeface="+mn-cs"/>
              </a:rPr>
              <a:t> NX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kern="0" dirty="0">
                <a:solidFill>
                  <a:srgbClr val="8000FF"/>
                </a:solidFill>
                <a:latin typeface="Courier New" panose="02070309020205020404" pitchFamily="49" charset="0"/>
                <a:cs typeface="+mn-cs"/>
              </a:rPr>
              <a:t>      </a:t>
            </a:r>
            <a:r>
              <a:rPr lang="en-US" sz="1400" kern="0" dirty="0">
                <a:solidFill>
                  <a:srgbClr val="0000FF"/>
                </a:solidFill>
                <a:latin typeface="Courier New" panose="02070309020205020404" pitchFamily="49" charset="0"/>
                <a:cs typeface="+mn-cs"/>
              </a:rPr>
              <a:t>Anew</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0.25f</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rhs</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p>
          <a:p>
            <a:pPr lvl="0" fontAlgn="base">
              <a:lnSpc>
                <a:spcPct val="90000"/>
              </a:lnSpc>
              <a:spcBef>
                <a:spcPts val="900"/>
              </a:spcBef>
              <a:spcAft>
                <a:spcPts val="900"/>
              </a:spcAft>
              <a:buClr>
                <a:srgbClr val="B3B3B3"/>
              </a:buClr>
              <a:buSzPct val="100000"/>
            </a:pPr>
            <a:r>
              <a:rPr lang="en-US" sz="1400" b="1" kern="0" dirty="0">
                <a:solidFill>
                  <a:srgbClr val="000080"/>
                </a:solidFill>
                <a:latin typeface="Courier New" panose="02070309020205020404" pitchFamily="49" charset="0"/>
                <a:cs typeface="+mn-cs"/>
              </a:rPr>
              <a:t>                     -(</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b="1"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Copy </a:t>
            </a:r>
            <a:r>
              <a:rPr lang="en-US" sz="1400" kern="0" dirty="0">
                <a:solidFill>
                  <a:srgbClr val="000000"/>
                </a:solidFill>
                <a:latin typeface="Courier New" panose="02070309020205020404" pitchFamily="49" charset="0"/>
                <a:cs typeface="+mn-cs"/>
              </a:rPr>
              <a:t>Anew</a:t>
            </a:r>
            <a:r>
              <a:rPr lang="en-US" sz="1400" kern="0" dirty="0">
                <a:solidFill>
                  <a:srgbClr val="000000"/>
                </a:solidFill>
                <a:latin typeface="Trebuchet MS" pitchFamily="34" charset="0"/>
                <a:cs typeface="+mn-cs"/>
              </a:rPr>
              <a:t> to </a:t>
            </a:r>
            <a:r>
              <a:rPr lang="en-US" sz="1400" kern="0" dirty="0">
                <a:solidFill>
                  <a:srgbClr val="000000"/>
                </a:solidFill>
                <a:latin typeface="Courier New" panose="02070309020205020404" pitchFamily="49" charset="0"/>
                <a:cs typeface="+mn-cs"/>
              </a:rPr>
              <a:t>A</a:t>
            </a:r>
            <a:r>
              <a:rPr lang="en-US" sz="1400" kern="0" dirty="0">
                <a:solidFill>
                  <a:srgbClr val="000000"/>
                </a:solidFill>
                <a:latin typeface="Trebuchet MS" pitchFamily="34" charset="0"/>
                <a:cs typeface="+mn-cs"/>
              </a:rPr>
              <a:t>    </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Apply periodic boundary conditions and exchange halo with 2 neighbors</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Next iteration</a:t>
            </a:r>
          </a:p>
          <a:p>
            <a:endParaRPr lang="de-DE" dirty="0"/>
          </a:p>
        </p:txBody>
      </p:sp>
      <p:grpSp>
        <p:nvGrpSpPr>
          <p:cNvPr id="13" name="Group 12"/>
          <p:cNvGrpSpPr/>
          <p:nvPr/>
        </p:nvGrpSpPr>
        <p:grpSpPr>
          <a:xfrm>
            <a:off x="7063546" y="2973575"/>
            <a:ext cx="1700815" cy="3871849"/>
            <a:chOff x="8571020" y="2509880"/>
            <a:chExt cx="1700815" cy="3871849"/>
          </a:xfrm>
        </p:grpSpPr>
        <p:sp>
          <p:nvSpPr>
            <p:cNvPr id="14" name="Oval 13"/>
            <p:cNvSpPr/>
            <p:nvPr/>
          </p:nvSpPr>
          <p:spPr>
            <a:xfrm>
              <a:off x="8877441"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5" name="Oval 14"/>
            <p:cNvSpPr/>
            <p:nvPr/>
          </p:nvSpPr>
          <p:spPr>
            <a:xfrm>
              <a:off x="8584618" y="449445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16" name="Oval 15"/>
            <p:cNvSpPr/>
            <p:nvPr/>
          </p:nvSpPr>
          <p:spPr>
            <a:xfrm>
              <a:off x="8875498"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7" name="Oval 16"/>
            <p:cNvSpPr/>
            <p:nvPr/>
          </p:nvSpPr>
          <p:spPr>
            <a:xfrm>
              <a:off x="9169593"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8" name="Oval 17"/>
            <p:cNvSpPr/>
            <p:nvPr/>
          </p:nvSpPr>
          <p:spPr>
            <a:xfrm>
              <a:off x="9458530"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9" name="Oval 18"/>
            <p:cNvSpPr/>
            <p:nvPr/>
          </p:nvSpPr>
          <p:spPr>
            <a:xfrm>
              <a:off x="9749410" y="449445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20" name="Oval 19"/>
            <p:cNvSpPr/>
            <p:nvPr/>
          </p:nvSpPr>
          <p:spPr>
            <a:xfrm>
              <a:off x="10043504" y="449445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1" name="Oval 20"/>
            <p:cNvSpPr/>
            <p:nvPr/>
          </p:nvSpPr>
          <p:spPr>
            <a:xfrm>
              <a:off x="8586561" y="47853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2" name="Oval 21"/>
            <p:cNvSpPr/>
            <p:nvPr/>
          </p:nvSpPr>
          <p:spPr>
            <a:xfrm>
              <a:off x="9171535"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23" name="Oval 22"/>
            <p:cNvSpPr/>
            <p:nvPr/>
          </p:nvSpPr>
          <p:spPr>
            <a:xfrm>
              <a:off x="9460472"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24" name="Oval 23"/>
            <p:cNvSpPr/>
            <p:nvPr/>
          </p:nvSpPr>
          <p:spPr>
            <a:xfrm>
              <a:off x="9751352" y="47853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25" name="Oval 24"/>
            <p:cNvSpPr/>
            <p:nvPr/>
          </p:nvSpPr>
          <p:spPr>
            <a:xfrm>
              <a:off x="10045447" y="47853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6" name="Oval 25"/>
            <p:cNvSpPr/>
            <p:nvPr/>
          </p:nvSpPr>
          <p:spPr>
            <a:xfrm>
              <a:off x="8584618"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7" name="Oval 26"/>
            <p:cNvSpPr/>
            <p:nvPr/>
          </p:nvSpPr>
          <p:spPr>
            <a:xfrm>
              <a:off x="8875498"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8" name="Oval 27"/>
            <p:cNvSpPr/>
            <p:nvPr/>
          </p:nvSpPr>
          <p:spPr>
            <a:xfrm>
              <a:off x="9169593"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29" name="Oval 28"/>
            <p:cNvSpPr/>
            <p:nvPr/>
          </p:nvSpPr>
          <p:spPr>
            <a:xfrm>
              <a:off x="9458530"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0" name="Oval 29"/>
            <p:cNvSpPr/>
            <p:nvPr/>
          </p:nvSpPr>
          <p:spPr>
            <a:xfrm>
              <a:off x="9749410"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1" name="Oval 30"/>
            <p:cNvSpPr/>
            <p:nvPr/>
          </p:nvSpPr>
          <p:spPr>
            <a:xfrm>
              <a:off x="10043504" y="5098383"/>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2" name="Oval 31"/>
            <p:cNvSpPr/>
            <p:nvPr/>
          </p:nvSpPr>
          <p:spPr>
            <a:xfrm>
              <a:off x="8585401" y="417710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3" name="Oval 32"/>
            <p:cNvSpPr/>
            <p:nvPr/>
          </p:nvSpPr>
          <p:spPr>
            <a:xfrm>
              <a:off x="8876281"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34" name="Oval 33"/>
            <p:cNvSpPr/>
            <p:nvPr/>
          </p:nvSpPr>
          <p:spPr>
            <a:xfrm>
              <a:off x="9170376"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35" name="Oval 34"/>
            <p:cNvSpPr/>
            <p:nvPr/>
          </p:nvSpPr>
          <p:spPr>
            <a:xfrm>
              <a:off x="9459313"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36" name="Oval 35"/>
            <p:cNvSpPr/>
            <p:nvPr/>
          </p:nvSpPr>
          <p:spPr>
            <a:xfrm>
              <a:off x="9750193" y="4177106"/>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37" name="Oval 36"/>
            <p:cNvSpPr/>
            <p:nvPr/>
          </p:nvSpPr>
          <p:spPr>
            <a:xfrm>
              <a:off x="10044287" y="417710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8" name="Oval 37"/>
            <p:cNvSpPr/>
            <p:nvPr/>
          </p:nvSpPr>
          <p:spPr>
            <a:xfrm>
              <a:off x="8596949" y="385939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39" name="Oval 38"/>
            <p:cNvSpPr/>
            <p:nvPr/>
          </p:nvSpPr>
          <p:spPr>
            <a:xfrm>
              <a:off x="8887829" y="3859391"/>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40" name="Oval 39"/>
            <p:cNvSpPr/>
            <p:nvPr/>
          </p:nvSpPr>
          <p:spPr>
            <a:xfrm>
              <a:off x="9181924"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41" name="Oval 40"/>
            <p:cNvSpPr/>
            <p:nvPr/>
          </p:nvSpPr>
          <p:spPr>
            <a:xfrm>
              <a:off x="9470861"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42" name="Oval 41"/>
            <p:cNvSpPr/>
            <p:nvPr/>
          </p:nvSpPr>
          <p:spPr>
            <a:xfrm>
              <a:off x="9761741" y="3859391"/>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43" name="Oval 42"/>
            <p:cNvSpPr/>
            <p:nvPr/>
          </p:nvSpPr>
          <p:spPr>
            <a:xfrm>
              <a:off x="10055835" y="3859391"/>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4" name="Oval 43"/>
            <p:cNvSpPr/>
            <p:nvPr/>
          </p:nvSpPr>
          <p:spPr>
            <a:xfrm>
              <a:off x="8588581"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5" name="Oval 44"/>
            <p:cNvSpPr/>
            <p:nvPr/>
          </p:nvSpPr>
          <p:spPr>
            <a:xfrm>
              <a:off x="8879461"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6" name="Oval 45"/>
            <p:cNvSpPr/>
            <p:nvPr/>
          </p:nvSpPr>
          <p:spPr>
            <a:xfrm>
              <a:off x="9173556"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7" name="Oval 46"/>
            <p:cNvSpPr/>
            <p:nvPr/>
          </p:nvSpPr>
          <p:spPr>
            <a:xfrm>
              <a:off x="9462493"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8" name="Oval 47"/>
            <p:cNvSpPr/>
            <p:nvPr/>
          </p:nvSpPr>
          <p:spPr>
            <a:xfrm>
              <a:off x="9753373"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49" name="Oval 48"/>
            <p:cNvSpPr/>
            <p:nvPr/>
          </p:nvSpPr>
          <p:spPr>
            <a:xfrm>
              <a:off x="10047467" y="357926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grpSp>
          <p:nvGrpSpPr>
            <p:cNvPr id="50" name="Group 49"/>
            <p:cNvGrpSpPr/>
            <p:nvPr/>
          </p:nvGrpSpPr>
          <p:grpSpPr>
            <a:xfrm>
              <a:off x="8804581" y="3738989"/>
              <a:ext cx="373746" cy="459516"/>
              <a:chOff x="5758117" y="2889018"/>
              <a:chExt cx="311455" cy="382930"/>
            </a:xfrm>
          </p:grpSpPr>
          <p:sp>
            <p:nvSpPr>
              <p:cNvPr id="101" name="Right Arrow 197"/>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02" name="Right Arrow 198"/>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03" name="Right Arrow 199"/>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04" name="Right Arrow 200"/>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grpSp>
        <p:sp>
          <p:nvSpPr>
            <p:cNvPr id="51" name="Oval 50"/>
            <p:cNvSpPr/>
            <p:nvPr/>
          </p:nvSpPr>
          <p:spPr>
            <a:xfrm>
              <a:off x="8581438" y="616572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52" name="Oval 51"/>
            <p:cNvSpPr/>
            <p:nvPr/>
          </p:nvSpPr>
          <p:spPr>
            <a:xfrm>
              <a:off x="8872318"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53" name="Oval 52"/>
            <p:cNvSpPr/>
            <p:nvPr/>
          </p:nvSpPr>
          <p:spPr>
            <a:xfrm>
              <a:off x="9166413"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54" name="Oval 53"/>
            <p:cNvSpPr/>
            <p:nvPr/>
          </p:nvSpPr>
          <p:spPr>
            <a:xfrm>
              <a:off x="9455350"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55" name="Oval 54"/>
            <p:cNvSpPr/>
            <p:nvPr/>
          </p:nvSpPr>
          <p:spPr>
            <a:xfrm>
              <a:off x="9746230" y="616572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56" name="Oval 55"/>
            <p:cNvSpPr/>
            <p:nvPr/>
          </p:nvSpPr>
          <p:spPr>
            <a:xfrm>
              <a:off x="10040324" y="616572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57" name="Oval 56"/>
            <p:cNvSpPr/>
            <p:nvPr/>
          </p:nvSpPr>
          <p:spPr>
            <a:xfrm>
              <a:off x="8592986" y="58480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58" name="Oval 57"/>
            <p:cNvSpPr/>
            <p:nvPr/>
          </p:nvSpPr>
          <p:spPr>
            <a:xfrm>
              <a:off x="8883866" y="5848014"/>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59" name="Oval 58"/>
            <p:cNvSpPr/>
            <p:nvPr/>
          </p:nvSpPr>
          <p:spPr>
            <a:xfrm>
              <a:off x="9177961"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60" name="Oval 59"/>
            <p:cNvSpPr/>
            <p:nvPr/>
          </p:nvSpPr>
          <p:spPr>
            <a:xfrm>
              <a:off x="9466898"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61" name="Oval 60"/>
            <p:cNvSpPr/>
            <p:nvPr/>
          </p:nvSpPr>
          <p:spPr>
            <a:xfrm>
              <a:off x="9757778" y="584801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62" name="Oval 61"/>
            <p:cNvSpPr/>
            <p:nvPr/>
          </p:nvSpPr>
          <p:spPr>
            <a:xfrm>
              <a:off x="10051872" y="584801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3" name="Oval 62"/>
            <p:cNvSpPr/>
            <p:nvPr/>
          </p:nvSpPr>
          <p:spPr>
            <a:xfrm>
              <a:off x="8584618"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4" name="Oval 63"/>
            <p:cNvSpPr/>
            <p:nvPr/>
          </p:nvSpPr>
          <p:spPr>
            <a:xfrm>
              <a:off x="8875498"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5" name="Oval 64"/>
            <p:cNvSpPr/>
            <p:nvPr/>
          </p:nvSpPr>
          <p:spPr>
            <a:xfrm>
              <a:off x="9169593"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6" name="Oval 65"/>
            <p:cNvSpPr/>
            <p:nvPr/>
          </p:nvSpPr>
          <p:spPr>
            <a:xfrm>
              <a:off x="9458530"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7" name="Oval 66"/>
            <p:cNvSpPr/>
            <p:nvPr/>
          </p:nvSpPr>
          <p:spPr>
            <a:xfrm>
              <a:off x="9749410"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68" name="Oval 67"/>
            <p:cNvSpPr/>
            <p:nvPr/>
          </p:nvSpPr>
          <p:spPr>
            <a:xfrm>
              <a:off x="10043504" y="556789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grpSp>
          <p:nvGrpSpPr>
            <p:cNvPr id="69" name="Group 68"/>
            <p:cNvGrpSpPr/>
            <p:nvPr/>
          </p:nvGrpSpPr>
          <p:grpSpPr>
            <a:xfrm>
              <a:off x="8800618" y="5727612"/>
              <a:ext cx="373746" cy="459516"/>
              <a:chOff x="5758117" y="2889018"/>
              <a:chExt cx="311455" cy="382930"/>
            </a:xfrm>
          </p:grpSpPr>
          <p:sp>
            <p:nvSpPr>
              <p:cNvPr id="97" name="Right Arrow 193"/>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98" name="Right Arrow 194"/>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99" name="Right Arrow 195"/>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100" name="Right Arrow 196"/>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grpSp>
        <p:cxnSp>
          <p:nvCxnSpPr>
            <p:cNvPr id="70" name="Curved Connector 145"/>
            <p:cNvCxnSpPr>
              <a:stCxn id="57" idx="2"/>
              <a:endCxn id="26" idx="2"/>
            </p:cNvCxnSpPr>
            <p:nvPr/>
          </p:nvCxnSpPr>
          <p:spPr>
            <a:xfrm rot="10800000">
              <a:off x="8584618" y="5206384"/>
              <a:ext cx="8368" cy="749631"/>
            </a:xfrm>
            <a:prstGeom prst="curvedConnector3">
              <a:avLst>
                <a:gd name="adj1" fmla="val 2831836"/>
              </a:avLst>
            </a:prstGeom>
            <a:noFill/>
            <a:ln w="12700" cap="flat" cmpd="sng" algn="ctr">
              <a:solidFill>
                <a:srgbClr val="FF0000"/>
              </a:solidFill>
              <a:prstDash val="solid"/>
              <a:tailEnd type="triangle"/>
            </a:ln>
            <a:effectLst/>
          </p:spPr>
        </p:cxnSp>
        <p:cxnSp>
          <p:nvCxnSpPr>
            <p:cNvPr id="71" name="Curved Connector 146"/>
            <p:cNvCxnSpPr>
              <a:stCxn id="25" idx="6"/>
              <a:endCxn id="68" idx="6"/>
            </p:cNvCxnSpPr>
            <p:nvPr/>
          </p:nvCxnSpPr>
          <p:spPr>
            <a:xfrm flipH="1">
              <a:off x="10259504" y="4893334"/>
              <a:ext cx="1943" cy="782558"/>
            </a:xfrm>
            <a:prstGeom prst="curvedConnector3">
              <a:avLst>
                <a:gd name="adj1" fmla="val -11765311"/>
              </a:avLst>
            </a:prstGeom>
            <a:noFill/>
            <a:ln w="12700" cap="flat" cmpd="sng" algn="ctr">
              <a:solidFill>
                <a:srgbClr val="0070C0"/>
              </a:solidFill>
              <a:prstDash val="solid"/>
              <a:tailEnd type="triangle"/>
            </a:ln>
            <a:effectLst/>
          </p:spPr>
        </p:cxnSp>
        <p:sp>
          <p:nvSpPr>
            <p:cNvPr id="72" name="Oval 71"/>
            <p:cNvSpPr/>
            <p:nvPr/>
          </p:nvSpPr>
          <p:spPr>
            <a:xfrm>
              <a:off x="8863843" y="2800760"/>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algn="ctr" defTabSz="914400" fontAlgn="auto">
                <a:spcBef>
                  <a:spcPts val="0"/>
                </a:spcBef>
                <a:spcAft>
                  <a:spcPts val="0"/>
                </a:spcAft>
              </a:pPr>
              <a:endParaRPr lang="en-US" kern="0">
                <a:solidFill>
                  <a:srgbClr val="FFFFFF"/>
                </a:solidFill>
                <a:latin typeface="Trebuchet MS"/>
              </a:endParaRPr>
            </a:p>
          </p:txBody>
        </p:sp>
        <p:sp>
          <p:nvSpPr>
            <p:cNvPr id="73" name="Oval 72"/>
            <p:cNvSpPr/>
            <p:nvPr/>
          </p:nvSpPr>
          <p:spPr>
            <a:xfrm>
              <a:off x="8571020" y="25098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74" name="Oval 73"/>
            <p:cNvSpPr/>
            <p:nvPr/>
          </p:nvSpPr>
          <p:spPr>
            <a:xfrm>
              <a:off x="8861900"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75" name="Oval 74"/>
            <p:cNvSpPr/>
            <p:nvPr/>
          </p:nvSpPr>
          <p:spPr>
            <a:xfrm>
              <a:off x="9155995"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76" name="Oval 75"/>
            <p:cNvSpPr/>
            <p:nvPr/>
          </p:nvSpPr>
          <p:spPr>
            <a:xfrm>
              <a:off x="9444932"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77" name="Oval 76"/>
            <p:cNvSpPr/>
            <p:nvPr/>
          </p:nvSpPr>
          <p:spPr>
            <a:xfrm>
              <a:off x="9735812" y="250988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78" name="Oval 77"/>
            <p:cNvSpPr/>
            <p:nvPr/>
          </p:nvSpPr>
          <p:spPr>
            <a:xfrm>
              <a:off x="10029906" y="250988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79" name="Oval 78"/>
            <p:cNvSpPr/>
            <p:nvPr/>
          </p:nvSpPr>
          <p:spPr>
            <a:xfrm>
              <a:off x="8572963" y="28007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0" name="Oval 79"/>
            <p:cNvSpPr/>
            <p:nvPr/>
          </p:nvSpPr>
          <p:spPr>
            <a:xfrm>
              <a:off x="9157937"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81" name="Oval 80"/>
            <p:cNvSpPr/>
            <p:nvPr/>
          </p:nvSpPr>
          <p:spPr>
            <a:xfrm>
              <a:off x="9446874"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82" name="Oval 81"/>
            <p:cNvSpPr/>
            <p:nvPr/>
          </p:nvSpPr>
          <p:spPr>
            <a:xfrm>
              <a:off x="9737754" y="2800760"/>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83" name="Oval 82"/>
            <p:cNvSpPr/>
            <p:nvPr/>
          </p:nvSpPr>
          <p:spPr>
            <a:xfrm>
              <a:off x="10031849" y="2800760"/>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4" name="Oval 83"/>
            <p:cNvSpPr/>
            <p:nvPr/>
          </p:nvSpPr>
          <p:spPr>
            <a:xfrm>
              <a:off x="8571020"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5" name="Oval 84"/>
            <p:cNvSpPr/>
            <p:nvPr/>
          </p:nvSpPr>
          <p:spPr>
            <a:xfrm>
              <a:off x="8861900"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6" name="Oval 85"/>
            <p:cNvSpPr/>
            <p:nvPr/>
          </p:nvSpPr>
          <p:spPr>
            <a:xfrm>
              <a:off x="9155995"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7" name="Oval 86"/>
            <p:cNvSpPr/>
            <p:nvPr/>
          </p:nvSpPr>
          <p:spPr>
            <a:xfrm>
              <a:off x="9444932"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8" name="Oval 87"/>
            <p:cNvSpPr/>
            <p:nvPr/>
          </p:nvSpPr>
          <p:spPr>
            <a:xfrm>
              <a:off x="9735812"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sp>
          <p:nvSpPr>
            <p:cNvPr id="89" name="Oval 88"/>
            <p:cNvSpPr/>
            <p:nvPr/>
          </p:nvSpPr>
          <p:spPr>
            <a:xfrm>
              <a:off x="10029906" y="311380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defTabSz="914400" fontAlgn="auto">
                <a:spcBef>
                  <a:spcPts val="0"/>
                </a:spcBef>
                <a:spcAft>
                  <a:spcPts val="0"/>
                </a:spcAft>
                <a:defRPr/>
              </a:pPr>
              <a:endParaRPr lang="en-US" kern="0">
                <a:solidFill>
                  <a:srgbClr val="808080"/>
                </a:solidFill>
                <a:latin typeface="Trebuchet MS"/>
              </a:endParaRPr>
            </a:p>
          </p:txBody>
        </p:sp>
        <p:grpSp>
          <p:nvGrpSpPr>
            <p:cNvPr id="90" name="Group 89"/>
            <p:cNvGrpSpPr/>
            <p:nvPr/>
          </p:nvGrpSpPr>
          <p:grpSpPr>
            <a:xfrm>
              <a:off x="8782249" y="2688605"/>
              <a:ext cx="373746" cy="459516"/>
              <a:chOff x="5758117" y="2889018"/>
              <a:chExt cx="311455" cy="382930"/>
            </a:xfrm>
          </p:grpSpPr>
          <p:sp>
            <p:nvSpPr>
              <p:cNvPr id="93" name="Right Arrow 221"/>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94" name="Right Arrow 222"/>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95" name="Right Arrow 223"/>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sp>
            <p:nvSpPr>
              <p:cNvPr id="96" name="Right Arrow 224"/>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algn="ctr" defTabSz="914400" fontAlgn="auto">
                  <a:spcBef>
                    <a:spcPts val="0"/>
                  </a:spcBef>
                  <a:spcAft>
                    <a:spcPts val="0"/>
                  </a:spcAft>
                  <a:defRPr/>
                </a:pPr>
                <a:endParaRPr lang="en-US" kern="0">
                  <a:solidFill>
                    <a:srgbClr val="FFFFFF"/>
                  </a:solidFill>
                  <a:latin typeface="Trebuchet MS"/>
                </a:endParaRPr>
              </a:p>
            </p:txBody>
          </p:sp>
        </p:grpSp>
        <p:cxnSp>
          <p:nvCxnSpPr>
            <p:cNvPr id="91" name="Curved Connector 225"/>
            <p:cNvCxnSpPr>
              <a:stCxn id="38" idx="2"/>
              <a:endCxn id="84" idx="2"/>
            </p:cNvCxnSpPr>
            <p:nvPr/>
          </p:nvCxnSpPr>
          <p:spPr>
            <a:xfrm rot="10800000">
              <a:off x="8571021" y="3221809"/>
              <a:ext cx="25929" cy="745582"/>
            </a:xfrm>
            <a:prstGeom prst="curvedConnector3">
              <a:avLst>
                <a:gd name="adj1" fmla="val 981638"/>
              </a:avLst>
            </a:prstGeom>
            <a:noFill/>
            <a:ln w="12700" cap="flat" cmpd="sng" algn="ctr">
              <a:solidFill>
                <a:srgbClr val="FF0000"/>
              </a:solidFill>
              <a:prstDash val="solid"/>
              <a:tailEnd type="triangle"/>
            </a:ln>
            <a:effectLst/>
          </p:spPr>
        </p:cxnSp>
        <p:cxnSp>
          <p:nvCxnSpPr>
            <p:cNvPr id="92" name="Curved Connector 226"/>
            <p:cNvCxnSpPr>
              <a:stCxn id="83" idx="6"/>
              <a:endCxn id="49" idx="6"/>
            </p:cNvCxnSpPr>
            <p:nvPr/>
          </p:nvCxnSpPr>
          <p:spPr>
            <a:xfrm>
              <a:off x="10247849" y="2908760"/>
              <a:ext cx="15618" cy="778509"/>
            </a:xfrm>
            <a:prstGeom prst="curvedConnector3">
              <a:avLst>
                <a:gd name="adj1" fmla="val 1563696"/>
              </a:avLst>
            </a:prstGeom>
            <a:noFill/>
            <a:ln w="12700" cap="flat" cmpd="sng" algn="ctr">
              <a:solidFill>
                <a:srgbClr val="0070C0"/>
              </a:solidFill>
              <a:prstDash val="solid"/>
              <a:tailEnd type="triangle"/>
            </a:ln>
            <a:effectLst/>
          </p:spPr>
        </p:cxnSp>
      </p:grpSp>
    </p:spTree>
    <p:extLst>
      <p:ext uri="{BB962C8B-B14F-4D97-AF65-F5344CB8AC3E}">
        <p14:creationId xmlns:p14="http://schemas.microsoft.com/office/powerpoint/2010/main" val="8217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12</a:t>
            </a:fld>
            <a:endParaRPr lang="de-DE" dirty="0"/>
          </a:p>
        </p:txBody>
      </p:sp>
      <p:sp>
        <p:nvSpPr>
          <p:cNvPr id="5" name="Title 4"/>
          <p:cNvSpPr>
            <a:spLocks noGrp="1"/>
          </p:cNvSpPr>
          <p:nvPr>
            <p:ph type="title"/>
          </p:nvPr>
        </p:nvSpPr>
        <p:spPr/>
        <p:txBody>
          <a:bodyPr/>
          <a:lstStyle/>
          <a:p>
            <a:r>
              <a:rPr lang="en-US" dirty="0"/>
              <a:t>Example: Jacobi – Top/Bottom Halo</a:t>
            </a:r>
          </a:p>
        </p:txBody>
      </p:sp>
      <p:sp>
        <p:nvSpPr>
          <p:cNvPr id="7" name="Content Placeholder 2"/>
          <p:cNvSpPr txBox="1">
            <a:spLocks/>
          </p:cNvSpPr>
          <p:nvPr/>
        </p:nvSpPr>
        <p:spPr>
          <a:xfrm>
            <a:off x="395536" y="1628800"/>
            <a:ext cx="8568952"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#pragma </a:t>
            </a:r>
            <a:r>
              <a:rPr kumimoji="0" lang="en-US" sz="1300" b="1" i="0" u="none" strike="noStrike" kern="1200" cap="none" spc="0" normalizeH="0" baseline="0" noProof="0" dirty="0" err="1">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acc</a:t>
            </a:r>
            <a:r>
              <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 </a:t>
            </a:r>
            <a:r>
              <a:rPr kumimoji="0" lang="en-US" sz="1300" b="1" i="0" u="none" strike="noStrike" kern="1200" cap="none" spc="0" normalizeH="0" baseline="0" noProof="0" dirty="0" err="1">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host_data</a:t>
            </a:r>
            <a:r>
              <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 </a:t>
            </a:r>
            <a:r>
              <a:rPr kumimoji="0" lang="en-US" sz="1300" b="1" i="0" u="none" strike="noStrike" kern="1200" cap="none" spc="0" normalizeH="0" baseline="0" noProof="0" dirty="0" err="1">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use_device</a:t>
            </a:r>
            <a:r>
              <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 ( A ) {</a:t>
            </a:r>
            <a:endParaRPr kumimoji="0" lang="en-US" sz="1300" b="0" i="0" u="none" strike="noStrike" kern="1200" cap="none" spc="0" normalizeH="0" baseline="0" noProof="0" dirty="0">
              <a:ln>
                <a:noFill/>
              </a:ln>
              <a:solidFill>
                <a:srgbClr val="FF0000"/>
              </a:solidFill>
              <a:effectLst/>
              <a:highlight>
                <a:srgbClr val="FFFFFF"/>
              </a:highlight>
              <a:uLnTx/>
              <a:uFillTx/>
              <a:latin typeface="Courier New" panose="02070309020205020404" pitchFamily="49" charset="0"/>
              <a:cs typeface="Courier New" panose="02070309020205020404" pitchFamily="49" charset="0"/>
            </a:endParaRPr>
          </a:p>
          <a:p>
            <a:pPr marL="0" lvl="0" indent="0" eaLnBrk="1" hangingPunct="1">
              <a:lnSpc>
                <a:spcPct val="100000"/>
              </a:lnSpc>
              <a:spcBef>
                <a:spcPct val="0"/>
              </a:spcBef>
              <a:spcAft>
                <a:spcPct val="0"/>
              </a:spcAft>
              <a:buNone/>
            </a:pPr>
            <a:r>
              <a:rPr lang="en-US" sz="1300" dirty="0" err="1">
                <a:solidFill>
                  <a:srgbClr val="FF0000"/>
                </a:solidFill>
                <a:latin typeface="Courier New" panose="02070309020205020404" pitchFamily="49" charset="0"/>
                <a:ea typeface="+mn-ea"/>
                <a:cs typeface="+mn-cs"/>
              </a:rPr>
              <a:t>MPI_Sendrecv</a:t>
            </a:r>
            <a:r>
              <a:rPr lang="en-US" sz="1300" b="1" dirty="0">
                <a:solidFill>
                  <a:srgbClr val="000080"/>
                </a:solidFill>
                <a:latin typeface="Courier New" panose="02070309020205020404" pitchFamily="49" charset="0"/>
                <a:ea typeface="+mn-ea"/>
                <a:cs typeface="+mn-cs"/>
              </a:rPr>
              <a:t>(</a:t>
            </a:r>
            <a:r>
              <a:rPr lang="en-US" sz="1300" dirty="0" err="1">
                <a:solidFill>
                  <a:srgbClr val="000000"/>
                </a:solidFill>
                <a:latin typeface="Courier New" panose="02070309020205020404" pitchFamily="49" charset="0"/>
                <a:ea typeface="+mn-ea"/>
                <a:cs typeface="+mn-cs"/>
              </a:rPr>
              <a:t>A</a:t>
            </a:r>
            <a:r>
              <a:rPr lang="en-US" sz="1300" b="1" dirty="0" err="1">
                <a:solidFill>
                  <a:srgbClr val="000080"/>
                </a:solidFill>
                <a:latin typeface="Courier New" panose="02070309020205020404" pitchFamily="49" charset="0"/>
                <a:ea typeface="+mn-ea"/>
                <a:cs typeface="+mn-cs"/>
              </a:rPr>
              <a:t>+</a:t>
            </a:r>
            <a:r>
              <a:rPr lang="en-US" sz="1300" dirty="0" err="1">
                <a:solidFill>
                  <a:srgbClr val="000000"/>
                </a:solidFill>
                <a:latin typeface="Courier New" panose="02070309020205020404" pitchFamily="49" charset="0"/>
                <a:ea typeface="+mn-ea"/>
                <a:cs typeface="+mn-cs"/>
              </a:rPr>
              <a:t>iy_start</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2</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MPI_DOUBLE</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top</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r>
              <a:rPr lang="en-US" sz="1300" dirty="0">
                <a:solidFill>
                  <a:srgbClr val="FF8000"/>
                </a:solidFill>
                <a:latin typeface="Courier New" panose="02070309020205020404" pitchFamily="49" charset="0"/>
                <a:ea typeface="+mn-ea"/>
                <a:cs typeface="+mn-cs"/>
              </a:rPr>
              <a:t>0</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p>
          <a:p>
            <a:pPr marL="0" lvl="0" indent="0" eaLnBrk="1" hangingPunct="1">
              <a:lnSpc>
                <a:spcPct val="100000"/>
              </a:lnSpc>
              <a:spcBef>
                <a:spcPct val="0"/>
              </a:spcBef>
              <a:spcAft>
                <a:spcPct val="0"/>
              </a:spcAft>
              <a:buNone/>
            </a:pPr>
            <a:r>
              <a:rPr lang="en-US" sz="1300" dirty="0">
                <a:solidFill>
                  <a:srgbClr val="000000"/>
                </a:solidFill>
                <a:latin typeface="Courier New" panose="02070309020205020404" pitchFamily="49" charset="0"/>
                <a:ea typeface="+mn-ea"/>
                <a:cs typeface="+mn-cs"/>
              </a:rPr>
              <a:t>             </a:t>
            </a:r>
            <a:r>
              <a:rPr lang="en-US" sz="1300" dirty="0" err="1">
                <a:solidFill>
                  <a:srgbClr val="000000"/>
                </a:solidFill>
                <a:latin typeface="Courier New" panose="02070309020205020404" pitchFamily="49" charset="0"/>
                <a:ea typeface="+mn-ea"/>
                <a:cs typeface="+mn-cs"/>
              </a:rPr>
              <a:t>A</a:t>
            </a:r>
            <a:r>
              <a:rPr lang="en-US" sz="1300" b="1" dirty="0" err="1">
                <a:solidFill>
                  <a:srgbClr val="000080"/>
                </a:solidFill>
                <a:latin typeface="Courier New" panose="02070309020205020404" pitchFamily="49" charset="0"/>
                <a:ea typeface="+mn-ea"/>
                <a:cs typeface="+mn-cs"/>
              </a:rPr>
              <a:t>+</a:t>
            </a:r>
            <a:r>
              <a:rPr lang="en-US" sz="1300" dirty="0" err="1">
                <a:solidFill>
                  <a:srgbClr val="000000"/>
                </a:solidFill>
                <a:latin typeface="Courier New" panose="02070309020205020404" pitchFamily="49" charset="0"/>
                <a:ea typeface="+mn-ea"/>
                <a:cs typeface="+mn-cs"/>
              </a:rPr>
              <a:t>iy_end</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2</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MPI_DOUBLE</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bottom</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r>
              <a:rPr lang="en-US" sz="1300" dirty="0">
                <a:solidFill>
                  <a:srgbClr val="FF8000"/>
                </a:solidFill>
                <a:latin typeface="Courier New" panose="02070309020205020404" pitchFamily="49" charset="0"/>
                <a:ea typeface="+mn-ea"/>
                <a:cs typeface="+mn-cs"/>
              </a:rPr>
              <a:t>0</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p>
          <a:p>
            <a:pPr marL="0" lvl="0" indent="0" eaLnBrk="1" hangingPunct="1">
              <a:lnSpc>
                <a:spcPct val="100000"/>
              </a:lnSpc>
              <a:spcBef>
                <a:spcPct val="0"/>
              </a:spcBef>
              <a:spcAft>
                <a:spcPct val="0"/>
              </a:spcAft>
              <a:buNone/>
            </a:pPr>
            <a:r>
              <a:rPr lang="en-US" sz="1300" dirty="0">
                <a:solidFill>
                  <a:srgbClr val="000000"/>
                </a:solidFill>
                <a:latin typeface="Courier New" panose="02070309020205020404" pitchFamily="49" charset="0"/>
                <a:ea typeface="+mn-ea"/>
                <a:cs typeface="+mn-cs"/>
              </a:rPr>
              <a:t>             MPI_COMM_WORLD</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MPI_STATUS_IGNORE</a:t>
            </a:r>
            <a:r>
              <a:rPr lang="en-US" sz="1300" b="1" dirty="0">
                <a:solidFill>
                  <a:srgbClr val="000080"/>
                </a:solidFill>
                <a:latin typeface="Courier New" panose="02070309020205020404" pitchFamily="49" charset="0"/>
                <a:ea typeface="+mn-ea"/>
                <a:cs typeface="+mn-cs"/>
              </a:rPr>
              <a:t>);</a:t>
            </a:r>
            <a:endParaRPr lang="en-US" sz="1300" dirty="0">
              <a:solidFill>
                <a:srgbClr val="FFFFFF"/>
              </a:solidFill>
              <a:latin typeface="Trebuchet MS"/>
              <a:ea typeface="+mn-ea"/>
              <a:cs typeface="+mn-cs"/>
            </a:endParaRPr>
          </a:p>
        </p:txBody>
      </p:sp>
      <p:sp>
        <p:nvSpPr>
          <p:cNvPr id="8" name="Rectangle 7"/>
          <p:cNvSpPr/>
          <p:nvPr/>
        </p:nvSpPr>
        <p:spPr>
          <a:xfrm>
            <a:off x="1752559" y="2563194"/>
            <a:ext cx="1523297" cy="219875"/>
          </a:xfrm>
          <a:prstGeom prst="rect">
            <a:avLst/>
          </a:prstGeom>
          <a:noFill/>
          <a:ln w="25400" cap="flat" cmpd="sng" algn="ctr">
            <a:solidFill>
              <a:srgbClr val="4549F5"/>
            </a:solidFill>
            <a:prstDash val="solid"/>
          </a:ln>
          <a:effectLst/>
        </p:spPr>
        <p:txBody>
          <a:bodyPr lIns="82296" tIns="41148" rIns="82296" bIns="41148" rtlCol="0" anchor="ctr"/>
          <a:lstStyle/>
          <a:p>
            <a:pPr algn="ctr">
              <a:defRPr/>
            </a:pPr>
            <a:endParaRPr lang="en-US" kern="0">
              <a:solidFill>
                <a:prstClr val="black"/>
              </a:solidFill>
              <a:latin typeface="Trebuchet MS"/>
              <a:ea typeface="MS PGothic" pitchFamily="34" charset="-128"/>
            </a:endParaRPr>
          </a:p>
        </p:txBody>
      </p:sp>
      <p:sp>
        <p:nvSpPr>
          <p:cNvPr id="9" name="Rectangle 8"/>
          <p:cNvSpPr/>
          <p:nvPr/>
        </p:nvSpPr>
        <p:spPr>
          <a:xfrm>
            <a:off x="1759148" y="2804672"/>
            <a:ext cx="1276410" cy="202422"/>
          </a:xfrm>
          <a:prstGeom prst="rect">
            <a:avLst/>
          </a:prstGeom>
          <a:noFill/>
          <a:ln w="25400" cap="flat" cmpd="sng" algn="ctr">
            <a:solidFill>
              <a:srgbClr val="FFC000"/>
            </a:solidFill>
            <a:prstDash val="solid"/>
          </a:ln>
          <a:effectLst/>
        </p:spPr>
        <p:txBody>
          <a:bodyPr lIns="82296" tIns="41148" rIns="82296" bIns="41148" rtlCol="0" anchor="ctr"/>
          <a:lstStyle/>
          <a:p>
            <a:pPr algn="ctr">
              <a:defRPr/>
            </a:pPr>
            <a:endParaRPr lang="en-US" kern="0">
              <a:solidFill>
                <a:prstClr val="black"/>
              </a:solidFill>
              <a:latin typeface="Trebuchet MS"/>
              <a:ea typeface="MS PGothic" pitchFamily="34" charset="-128"/>
            </a:endParaRPr>
          </a:p>
        </p:txBody>
      </p:sp>
      <p:sp>
        <p:nvSpPr>
          <p:cNvPr id="10" name="Content Placeholder 2"/>
          <p:cNvSpPr txBox="1">
            <a:spLocks/>
          </p:cNvSpPr>
          <p:nvPr/>
        </p:nvSpPr>
        <p:spPr>
          <a:xfrm>
            <a:off x="395536" y="3919950"/>
            <a:ext cx="8568952" cy="2291150"/>
          </a:xfrm>
          <a:prstGeom prst="rect">
            <a:avLst/>
          </a:prstGeom>
          <a:solidFill>
            <a:srgbClr val="FFFFFF"/>
          </a:solidFill>
          <a:ln>
            <a:noFill/>
          </a:ln>
        </p:spPr>
        <p:txBody>
          <a:bodyPr vert="horz" lIns="91440" tIns="45720" rIns="91440" bIns="45720" rtlCol="0" anchor="ctr">
            <a:noAutofit/>
          </a:bodyPr>
          <a:lstStyle>
            <a:lvl1pPr marL="231775" indent="-231775" algn="l" defTabSz="457200" rtl="0" eaLnBrk="0" fontAlgn="base" hangingPunct="0">
              <a:lnSpc>
                <a:spcPct val="90000"/>
              </a:lnSpc>
              <a:spcBef>
                <a:spcPts val="600"/>
              </a:spcBef>
              <a:spcAft>
                <a:spcPts val="300"/>
              </a:spcAft>
              <a:buFont typeface="Wingdings" pitchFamily="2" charset="2"/>
              <a:buChar char="§"/>
              <a:defRPr sz="2400" kern="1200">
                <a:solidFill>
                  <a:schemeClr val="tx2"/>
                </a:solidFill>
                <a:latin typeface="Trebuchet MS" pitchFamily="34" charset="0"/>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 typeface="Trebuchet MS" pitchFamily="34" charset="0"/>
              <a:buChar char="—"/>
              <a:defRPr sz="2000" kern="1200">
                <a:solidFill>
                  <a:schemeClr val="tx2"/>
                </a:solidFill>
                <a:latin typeface="Trebuchet MS" pitchFamily="34" charset="0"/>
                <a:ea typeface="MS PGothic" pitchFamily="34" charset="-128"/>
                <a:cs typeface="ＭＳ Ｐゴシック"/>
              </a:defRPr>
            </a:lvl2pPr>
            <a:lvl3pPr marL="1143000" indent="-228600" algn="l" defTabSz="457200" rtl="0" eaLnBrk="0" fontAlgn="base" hangingPunct="0">
              <a:spcBef>
                <a:spcPts val="600"/>
              </a:spcBef>
              <a:spcAft>
                <a:spcPts val="300"/>
              </a:spcAft>
              <a:buFont typeface="Wingdings" pitchFamily="2" charset="2"/>
              <a:buChar char="§"/>
              <a:defRPr sz="1600" kern="1200">
                <a:solidFill>
                  <a:schemeClr val="bg2"/>
                </a:solidFill>
                <a:latin typeface="Trebuchet MS" pitchFamily="34" charset="0"/>
                <a:ea typeface="MS PGothic" pitchFamily="34" charset="-128"/>
                <a:cs typeface="ＭＳ Ｐゴシック"/>
              </a:defRPr>
            </a:lvl3pPr>
            <a:lvl4pPr marL="1600200" indent="-228600" algn="l" defTabSz="457200" rtl="0" eaLnBrk="0" fontAlgn="base" hangingPunct="0">
              <a:spcBef>
                <a:spcPts val="600"/>
              </a:spcBef>
              <a:spcAft>
                <a:spcPts val="300"/>
              </a:spcAft>
              <a:buFont typeface="Trebuchet MS" pitchFamily="34" charset="0"/>
              <a:buChar char="—"/>
              <a:defRPr sz="1200" kern="1200">
                <a:solidFill>
                  <a:schemeClr val="bg2"/>
                </a:solidFill>
                <a:latin typeface="Trebuchet MS" pitchFamily="34" charset="0"/>
                <a:ea typeface="MS PGothic" pitchFamily="34" charset="-128"/>
                <a:cs typeface="ＭＳ Ｐゴシック"/>
              </a:defRPr>
            </a:lvl4pPr>
            <a:lvl5pPr marL="2001838" indent="-173038" algn="l" defTabSz="457200" rtl="0" eaLnBrk="0" fontAlgn="base" hangingPunct="0">
              <a:spcBef>
                <a:spcPts val="600"/>
              </a:spcBef>
              <a:spcAft>
                <a:spcPts val="300"/>
              </a:spcAft>
              <a:buFont typeface="Wingdings" pitchFamily="2" charset="2"/>
              <a:buChar char="§"/>
              <a:tabLst>
                <a:tab pos="2173288" algn="l"/>
              </a:tabLst>
              <a:defRPr sz="1200" kern="1200">
                <a:solidFill>
                  <a:schemeClr val="bg2"/>
                </a:solidFill>
                <a:latin typeface="Trebuchet MS" pitchFamily="34" charset="0"/>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eaLnBrk="1" hangingPunct="1">
              <a:lnSpc>
                <a:spcPct val="100000"/>
              </a:lnSpc>
              <a:spcBef>
                <a:spcPct val="0"/>
              </a:spcBef>
              <a:spcAft>
                <a:spcPct val="0"/>
              </a:spcAft>
              <a:buNone/>
            </a:pPr>
            <a:r>
              <a:rPr lang="en-US" sz="1300" dirty="0" err="1">
                <a:solidFill>
                  <a:srgbClr val="0071C5"/>
                </a:solidFill>
                <a:latin typeface="Courier New" panose="02070309020205020404" pitchFamily="49" charset="0"/>
                <a:ea typeface="+mn-ea"/>
                <a:cs typeface="+mn-cs"/>
              </a:rPr>
              <a:t>MPI_Sendrecv</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A</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iy_end</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2</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MPI_DOUBLE</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bottom</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endParaRPr lang="en-US" sz="1300" dirty="0">
              <a:solidFill>
                <a:srgbClr val="000000"/>
              </a:solidFill>
              <a:latin typeface="Courier New" panose="02070309020205020404" pitchFamily="49" charset="0"/>
              <a:ea typeface="+mn-ea"/>
              <a:cs typeface="+mn-cs"/>
            </a:endParaRPr>
          </a:p>
          <a:p>
            <a:pPr marL="0" lvl="0" indent="0" eaLnBrk="1" hangingPunct="1">
              <a:lnSpc>
                <a:spcPct val="100000"/>
              </a:lnSpc>
              <a:spcBef>
                <a:spcPct val="0"/>
              </a:spcBef>
              <a:spcAft>
                <a:spcPct val="0"/>
              </a:spcAft>
              <a:buNone/>
            </a:pPr>
            <a:r>
              <a:rPr lang="en-US" sz="1300" b="1" dirty="0">
                <a:solidFill>
                  <a:srgbClr val="000000"/>
                </a:solidFill>
                <a:latin typeface="Courier New" panose="02070309020205020404" pitchFamily="49" charset="0"/>
                <a:ea typeface="+mn-ea"/>
                <a:cs typeface="+mn-cs"/>
              </a:rPr>
              <a:t>             </a:t>
            </a:r>
            <a:r>
              <a:rPr lang="en-US" sz="1300" dirty="0">
                <a:solidFill>
                  <a:srgbClr val="000000"/>
                </a:solidFill>
                <a:latin typeface="Courier New" panose="02070309020205020404" pitchFamily="49" charset="0"/>
                <a:ea typeface="+mn-ea"/>
                <a:cs typeface="+mn-cs"/>
              </a:rPr>
              <a:t>A</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iy_start</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nx</a:t>
            </a:r>
            <a:r>
              <a:rPr lang="en-US" sz="1300" b="1" dirty="0">
                <a:solidFill>
                  <a:srgbClr val="000080"/>
                </a:solidFill>
                <a:latin typeface="Courier New" panose="02070309020205020404" pitchFamily="49" charset="0"/>
                <a:ea typeface="+mn-ea"/>
                <a:cs typeface="+mn-cs"/>
              </a:rPr>
              <a:t>-</a:t>
            </a:r>
            <a:r>
              <a:rPr lang="en-US" sz="1300" dirty="0">
                <a:solidFill>
                  <a:srgbClr val="FF8000"/>
                </a:solidFill>
                <a:latin typeface="Courier New" panose="02070309020205020404" pitchFamily="49" charset="0"/>
                <a:ea typeface="+mn-ea"/>
                <a:cs typeface="+mn-cs"/>
              </a:rPr>
              <a:t>2</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MPI_DOUBLE</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top</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r>
              <a:rPr lang="en-US" sz="1300" dirty="0">
                <a:solidFill>
                  <a:srgbClr val="FF8000"/>
                </a:solidFill>
                <a:latin typeface="Courier New" panose="02070309020205020404" pitchFamily="49" charset="0"/>
                <a:ea typeface="+mn-ea"/>
                <a:cs typeface="+mn-cs"/>
              </a:rPr>
              <a:t>1</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a:t>
            </a:r>
          </a:p>
          <a:p>
            <a:pPr marL="0" lvl="0" indent="0" eaLnBrk="1" hangingPunct="1">
              <a:lnSpc>
                <a:spcPct val="100000"/>
              </a:lnSpc>
              <a:spcBef>
                <a:spcPct val="0"/>
              </a:spcBef>
              <a:spcAft>
                <a:spcPct val="0"/>
              </a:spcAft>
              <a:buNone/>
            </a:pPr>
            <a:r>
              <a:rPr lang="en-US" sz="1300" dirty="0">
                <a:solidFill>
                  <a:srgbClr val="000000"/>
                </a:solidFill>
                <a:latin typeface="Courier New" panose="02070309020205020404" pitchFamily="49" charset="0"/>
                <a:ea typeface="+mn-ea"/>
                <a:cs typeface="+mn-cs"/>
              </a:rPr>
              <a:t>             MPI_COMM_WORLD</a:t>
            </a:r>
            <a:r>
              <a:rPr lang="en-US" sz="1300" b="1" dirty="0">
                <a:solidFill>
                  <a:srgbClr val="000080"/>
                </a:solidFill>
                <a:latin typeface="Courier New" panose="02070309020205020404" pitchFamily="49" charset="0"/>
                <a:ea typeface="+mn-ea"/>
                <a:cs typeface="+mn-cs"/>
              </a:rPr>
              <a:t>,</a:t>
            </a:r>
            <a:r>
              <a:rPr lang="en-US" sz="1300" dirty="0">
                <a:solidFill>
                  <a:srgbClr val="000000"/>
                </a:solidFill>
                <a:latin typeface="Courier New" panose="02070309020205020404" pitchFamily="49" charset="0"/>
                <a:ea typeface="+mn-ea"/>
                <a:cs typeface="+mn-cs"/>
              </a:rPr>
              <a:t> MPI_STATUS_IGNORE</a:t>
            </a:r>
            <a:r>
              <a:rPr lang="en-US" sz="1300" b="1" dirty="0">
                <a:solidFill>
                  <a:srgbClr val="000080"/>
                </a:solidFill>
                <a:latin typeface="Courier New" panose="02070309020205020404" pitchFamily="49" charset="0"/>
                <a:ea typeface="+mn-ea"/>
                <a:cs typeface="+mn-cs"/>
              </a:rPr>
              <a:t>);</a:t>
            </a:r>
          </a:p>
          <a:p>
            <a:pPr marL="0" marR="0" lvl="0" indent="0" algn="l" defTabSz="457200" rtl="0" eaLnBrk="0" fontAlgn="base" latinLnBrk="0" hangingPunct="0">
              <a:lnSpc>
                <a:spcPct val="90000"/>
              </a:lnSpc>
              <a:spcBef>
                <a:spcPts val="600"/>
              </a:spcBef>
              <a:spcAft>
                <a:spcPts val="300"/>
              </a:spcAft>
              <a:buClrTx/>
              <a:buSzTx/>
              <a:buFont typeface="Wingdings" pitchFamily="2" charset="2"/>
              <a:buNone/>
              <a:tabLst/>
              <a:defRPr/>
            </a:pPr>
            <a:r>
              <a:rPr kumimoji="0" lang="de-DE"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rPr>
              <a:t>}</a:t>
            </a:r>
            <a:endParaRPr kumimoji="0" lang="en-US" sz="1300" b="1" i="0" u="none" strike="noStrike" kern="1200" cap="none" spc="0" normalizeH="0" baseline="0" noProof="0" dirty="0">
              <a:ln>
                <a:noFill/>
              </a:ln>
              <a:solidFill>
                <a:srgbClr val="804000"/>
              </a:solidFill>
              <a:effectLst/>
              <a:highlight>
                <a:srgbClr val="FFFFFF"/>
              </a:highlight>
              <a:uLnTx/>
              <a:uFillTx/>
              <a:latin typeface="Courier New" panose="02070309020205020404" pitchFamily="49" charset="0"/>
              <a:cs typeface="Courier New" panose="02070309020205020404" pitchFamily="49" charset="0"/>
            </a:endParaRPr>
          </a:p>
        </p:txBody>
      </p:sp>
      <p:grpSp>
        <p:nvGrpSpPr>
          <p:cNvPr id="11" name="Group 10"/>
          <p:cNvGrpSpPr/>
          <p:nvPr/>
        </p:nvGrpSpPr>
        <p:grpSpPr>
          <a:xfrm>
            <a:off x="6911949" y="3043209"/>
            <a:ext cx="1676829" cy="819929"/>
            <a:chOff x="7774324" y="4210208"/>
            <a:chExt cx="1676829" cy="819929"/>
          </a:xfrm>
        </p:grpSpPr>
        <p:sp>
          <p:nvSpPr>
            <p:cNvPr id="12" name="Oval 11"/>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3" name="Oval 12"/>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dirty="0">
                <a:solidFill>
                  <a:srgbClr val="808080"/>
                </a:solidFill>
                <a:latin typeface="Trebuchet MS"/>
                <a:ea typeface="MS PGothic" pitchFamily="34" charset="-128"/>
              </a:endParaRPr>
            </a:p>
          </p:txBody>
        </p:sp>
        <p:sp>
          <p:nvSpPr>
            <p:cNvPr id="14" name="Oval 13"/>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5" name="Oval 14"/>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6" name="Oval 15"/>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7" name="Oval 16"/>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8" name="Oval 17"/>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19" name="Oval 18"/>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0" name="Oval 19"/>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1" name="Oval 20"/>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2" name="Oval 21"/>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3" name="Oval 22"/>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24" name="Oval 23"/>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25" name="Oval 24"/>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6" name="Oval 25"/>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7" name="Oval 26"/>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8" name="Oval 27"/>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29" name="Oval 28"/>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grpSp>
      <p:grpSp>
        <p:nvGrpSpPr>
          <p:cNvPr id="30" name="Group 29"/>
          <p:cNvGrpSpPr/>
          <p:nvPr/>
        </p:nvGrpSpPr>
        <p:grpSpPr>
          <a:xfrm>
            <a:off x="6911949" y="3938018"/>
            <a:ext cx="1676829" cy="819929"/>
            <a:chOff x="5582093" y="2743200"/>
            <a:chExt cx="1397358" cy="683274"/>
          </a:xfrm>
        </p:grpSpPr>
        <p:sp>
          <p:nvSpPr>
            <p:cNvPr id="31" name="Oval 30"/>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32" name="Oval 31"/>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33" name="Oval 32"/>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34" name="Oval 33"/>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35" name="Oval 34"/>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36" name="Oval 35"/>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37" name="Oval 36"/>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38" name="Oval 37"/>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39" name="Oval 38"/>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40" name="Oval 39"/>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41" name="Oval 40"/>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42" name="Oval 41"/>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3" name="Oval 42"/>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4" name="Oval 43"/>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5" name="Oval 44"/>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6" name="Oval 45"/>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7" name="Oval 46"/>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48" name="Oval 47"/>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grpSp>
      <p:sp>
        <p:nvSpPr>
          <p:cNvPr id="49" name="Rectangle 48"/>
          <p:cNvSpPr/>
          <p:nvPr/>
        </p:nvSpPr>
        <p:spPr>
          <a:xfrm>
            <a:off x="7126007" y="3310466"/>
            <a:ext cx="1242886" cy="271520"/>
          </a:xfrm>
          <a:prstGeom prst="rect">
            <a:avLst/>
          </a:prstGeom>
          <a:noFill/>
          <a:ln w="25400" cap="flat" cmpd="sng" algn="ctr">
            <a:solidFill>
              <a:srgbClr val="4549F5"/>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sp>
        <p:nvSpPr>
          <p:cNvPr id="50" name="Rectangle 49"/>
          <p:cNvSpPr/>
          <p:nvPr/>
        </p:nvSpPr>
        <p:spPr>
          <a:xfrm>
            <a:off x="7126007" y="4501350"/>
            <a:ext cx="1242886" cy="278176"/>
          </a:xfrm>
          <a:prstGeom prst="rect">
            <a:avLst/>
          </a:prstGeom>
          <a:noFill/>
          <a:ln w="25400" cap="flat" cmpd="sng" algn="ctr">
            <a:solidFill>
              <a:srgbClr val="FFC00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sp>
        <p:nvSpPr>
          <p:cNvPr id="51" name="Rectangle 50"/>
          <p:cNvSpPr/>
          <p:nvPr/>
        </p:nvSpPr>
        <p:spPr>
          <a:xfrm>
            <a:off x="7126007" y="3007094"/>
            <a:ext cx="1242886" cy="238220"/>
          </a:xfrm>
          <a:prstGeom prst="rect">
            <a:avLst/>
          </a:prstGeom>
          <a:noFill/>
          <a:ln w="25400" cap="flat" cmpd="sng" algn="ctr">
            <a:solidFill>
              <a:srgbClr val="7030A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sp>
        <p:nvSpPr>
          <p:cNvPr id="52" name="Rectangle 51"/>
          <p:cNvSpPr/>
          <p:nvPr/>
        </p:nvSpPr>
        <p:spPr>
          <a:xfrm>
            <a:off x="7126007" y="4204902"/>
            <a:ext cx="1242886" cy="270118"/>
          </a:xfrm>
          <a:prstGeom prst="rect">
            <a:avLst/>
          </a:prstGeom>
          <a:noFill/>
          <a:ln w="25400" cap="flat" cmpd="sng" algn="ctr">
            <a:solidFill>
              <a:srgbClr val="FF000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grpSp>
        <p:nvGrpSpPr>
          <p:cNvPr id="53" name="Group 52"/>
          <p:cNvGrpSpPr/>
          <p:nvPr/>
        </p:nvGrpSpPr>
        <p:grpSpPr>
          <a:xfrm>
            <a:off x="6911949" y="1812416"/>
            <a:ext cx="1676829" cy="819929"/>
            <a:chOff x="5582093" y="2743200"/>
            <a:chExt cx="1397358" cy="683274"/>
          </a:xfrm>
        </p:grpSpPr>
        <p:sp>
          <p:nvSpPr>
            <p:cNvPr id="54" name="Oval 53"/>
            <p:cNvSpPr/>
            <p:nvPr/>
          </p:nvSpPr>
          <p:spPr>
            <a:xfrm>
              <a:off x="582611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55" name="Oval 54"/>
            <p:cNvSpPr/>
            <p:nvPr/>
          </p:nvSpPr>
          <p:spPr>
            <a:xfrm>
              <a:off x="5582093"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56" name="Oval 55"/>
            <p:cNvSpPr/>
            <p:nvPr/>
          </p:nvSpPr>
          <p:spPr>
            <a:xfrm>
              <a:off x="582449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57" name="Oval 56"/>
            <p:cNvSpPr/>
            <p:nvPr/>
          </p:nvSpPr>
          <p:spPr>
            <a:xfrm>
              <a:off x="6069572"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58" name="Oval 57"/>
            <p:cNvSpPr/>
            <p:nvPr/>
          </p:nvSpPr>
          <p:spPr>
            <a:xfrm>
              <a:off x="63103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59" name="Oval 58"/>
            <p:cNvSpPr/>
            <p:nvPr/>
          </p:nvSpPr>
          <p:spPr>
            <a:xfrm>
              <a:off x="6552753" y="27432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60" name="Oval 59"/>
            <p:cNvSpPr/>
            <p:nvPr/>
          </p:nvSpPr>
          <p:spPr>
            <a:xfrm>
              <a:off x="6797832" y="27432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1" name="Oval 60"/>
            <p:cNvSpPr/>
            <p:nvPr/>
          </p:nvSpPr>
          <p:spPr>
            <a:xfrm>
              <a:off x="5583712"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2" name="Oval 61"/>
            <p:cNvSpPr/>
            <p:nvPr/>
          </p:nvSpPr>
          <p:spPr>
            <a:xfrm>
              <a:off x="6071191"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63" name="Oval 62"/>
            <p:cNvSpPr/>
            <p:nvPr/>
          </p:nvSpPr>
          <p:spPr>
            <a:xfrm>
              <a:off x="63119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64" name="Oval 63"/>
            <p:cNvSpPr/>
            <p:nvPr/>
          </p:nvSpPr>
          <p:spPr>
            <a:xfrm>
              <a:off x="6554372" y="2985600"/>
              <a:ext cx="180000" cy="180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65" name="Oval 64"/>
            <p:cNvSpPr/>
            <p:nvPr/>
          </p:nvSpPr>
          <p:spPr>
            <a:xfrm>
              <a:off x="6799451" y="2985600"/>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6" name="Oval 65"/>
            <p:cNvSpPr/>
            <p:nvPr/>
          </p:nvSpPr>
          <p:spPr>
            <a:xfrm>
              <a:off x="55820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7" name="Oval 66"/>
            <p:cNvSpPr/>
            <p:nvPr/>
          </p:nvSpPr>
          <p:spPr>
            <a:xfrm>
              <a:off x="582449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8" name="Oval 67"/>
            <p:cNvSpPr/>
            <p:nvPr/>
          </p:nvSpPr>
          <p:spPr>
            <a:xfrm>
              <a:off x="606957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69" name="Oval 68"/>
            <p:cNvSpPr/>
            <p:nvPr/>
          </p:nvSpPr>
          <p:spPr>
            <a:xfrm>
              <a:off x="63103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70" name="Oval 69"/>
            <p:cNvSpPr/>
            <p:nvPr/>
          </p:nvSpPr>
          <p:spPr>
            <a:xfrm>
              <a:off x="6552753"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71" name="Oval 70"/>
            <p:cNvSpPr/>
            <p:nvPr/>
          </p:nvSpPr>
          <p:spPr>
            <a:xfrm>
              <a:off x="6797832" y="3246474"/>
              <a:ext cx="180000" cy="180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grpSp>
      <p:sp>
        <p:nvSpPr>
          <p:cNvPr id="72" name="Rectangle 71"/>
          <p:cNvSpPr/>
          <p:nvPr/>
        </p:nvSpPr>
        <p:spPr>
          <a:xfrm>
            <a:off x="7126006" y="2375749"/>
            <a:ext cx="1242886" cy="238594"/>
          </a:xfrm>
          <a:prstGeom prst="rect">
            <a:avLst/>
          </a:prstGeom>
          <a:noFill/>
          <a:ln w="25400" cap="flat" cmpd="sng" algn="ctr">
            <a:solidFill>
              <a:srgbClr val="FFC00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sp>
        <p:nvSpPr>
          <p:cNvPr id="73" name="Rectangle 72"/>
          <p:cNvSpPr/>
          <p:nvPr/>
        </p:nvSpPr>
        <p:spPr>
          <a:xfrm>
            <a:off x="7126006" y="2079300"/>
            <a:ext cx="1242886" cy="270118"/>
          </a:xfrm>
          <a:prstGeom prst="rect">
            <a:avLst/>
          </a:prstGeom>
          <a:noFill/>
          <a:ln w="25400" cap="flat" cmpd="sng" algn="ctr">
            <a:solidFill>
              <a:srgbClr val="FF000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grpSp>
        <p:nvGrpSpPr>
          <p:cNvPr id="74" name="Group 73"/>
          <p:cNvGrpSpPr/>
          <p:nvPr/>
        </p:nvGrpSpPr>
        <p:grpSpPr>
          <a:xfrm>
            <a:off x="6910006" y="5280308"/>
            <a:ext cx="1676829" cy="819929"/>
            <a:chOff x="7774324" y="4210208"/>
            <a:chExt cx="1676829" cy="819929"/>
          </a:xfrm>
        </p:grpSpPr>
        <p:sp>
          <p:nvSpPr>
            <p:cNvPr id="75" name="Oval 74"/>
            <p:cNvSpPr/>
            <p:nvPr/>
          </p:nvSpPr>
          <p:spPr>
            <a:xfrm>
              <a:off x="777432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76" name="Oval 75"/>
            <p:cNvSpPr/>
            <p:nvPr/>
          </p:nvSpPr>
          <p:spPr>
            <a:xfrm>
              <a:off x="8065204"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dirty="0">
                <a:solidFill>
                  <a:srgbClr val="808080"/>
                </a:solidFill>
                <a:latin typeface="Trebuchet MS"/>
                <a:ea typeface="MS PGothic" pitchFamily="34" charset="-128"/>
              </a:endParaRPr>
            </a:p>
          </p:txBody>
        </p:sp>
        <p:sp>
          <p:nvSpPr>
            <p:cNvPr id="77" name="Oval 76"/>
            <p:cNvSpPr/>
            <p:nvPr/>
          </p:nvSpPr>
          <p:spPr>
            <a:xfrm>
              <a:off x="8359299"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78" name="Oval 77"/>
            <p:cNvSpPr/>
            <p:nvPr/>
          </p:nvSpPr>
          <p:spPr>
            <a:xfrm>
              <a:off x="864823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79" name="Oval 78"/>
            <p:cNvSpPr/>
            <p:nvPr/>
          </p:nvSpPr>
          <p:spPr>
            <a:xfrm>
              <a:off x="8939116"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80" name="Oval 79"/>
            <p:cNvSpPr/>
            <p:nvPr/>
          </p:nvSpPr>
          <p:spPr>
            <a:xfrm>
              <a:off x="9233210" y="421020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81" name="Oval 80"/>
            <p:cNvSpPr/>
            <p:nvPr/>
          </p:nvSpPr>
          <p:spPr>
            <a:xfrm>
              <a:off x="7776267"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82" name="Oval 81"/>
            <p:cNvSpPr/>
            <p:nvPr/>
          </p:nvSpPr>
          <p:spPr>
            <a:xfrm>
              <a:off x="8067147"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83" name="Oval 82"/>
            <p:cNvSpPr/>
            <p:nvPr/>
          </p:nvSpPr>
          <p:spPr>
            <a:xfrm>
              <a:off x="8361241"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84" name="Oval 83"/>
            <p:cNvSpPr/>
            <p:nvPr/>
          </p:nvSpPr>
          <p:spPr>
            <a:xfrm>
              <a:off x="865017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85" name="Oval 84"/>
            <p:cNvSpPr/>
            <p:nvPr/>
          </p:nvSpPr>
          <p:spPr>
            <a:xfrm>
              <a:off x="8941058" y="4501088"/>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86" name="Oval 85"/>
            <p:cNvSpPr/>
            <p:nvPr/>
          </p:nvSpPr>
          <p:spPr>
            <a:xfrm>
              <a:off x="9235153" y="4501088"/>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87" name="Oval 86"/>
            <p:cNvSpPr/>
            <p:nvPr/>
          </p:nvSpPr>
          <p:spPr>
            <a:xfrm>
              <a:off x="7774324"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sp>
          <p:nvSpPr>
            <p:cNvPr id="88" name="Oval 87"/>
            <p:cNvSpPr/>
            <p:nvPr/>
          </p:nvSpPr>
          <p:spPr>
            <a:xfrm>
              <a:off x="8065204"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89" name="Oval 88"/>
            <p:cNvSpPr/>
            <p:nvPr/>
          </p:nvSpPr>
          <p:spPr>
            <a:xfrm>
              <a:off x="8359299"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90" name="Oval 89"/>
            <p:cNvSpPr/>
            <p:nvPr/>
          </p:nvSpPr>
          <p:spPr>
            <a:xfrm>
              <a:off x="864823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91" name="Oval 90"/>
            <p:cNvSpPr/>
            <p:nvPr/>
          </p:nvSpPr>
          <p:spPr>
            <a:xfrm>
              <a:off x="8939116" y="481413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algn="ctr">
                <a:defRPr/>
              </a:pPr>
              <a:endParaRPr lang="en-US" kern="0">
                <a:solidFill>
                  <a:srgbClr val="FFFFFF"/>
                </a:solidFill>
                <a:latin typeface="Trebuchet MS"/>
                <a:ea typeface="MS PGothic" pitchFamily="34" charset="-128"/>
              </a:endParaRPr>
            </a:p>
          </p:txBody>
        </p:sp>
        <p:sp>
          <p:nvSpPr>
            <p:cNvPr id="92" name="Oval 91"/>
            <p:cNvSpPr/>
            <p:nvPr/>
          </p:nvSpPr>
          <p:spPr>
            <a:xfrm>
              <a:off x="9233210" y="481413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algn="ctr">
                <a:defRPr/>
              </a:pPr>
              <a:endParaRPr lang="en-US" kern="0">
                <a:solidFill>
                  <a:srgbClr val="808080"/>
                </a:solidFill>
                <a:latin typeface="Trebuchet MS"/>
                <a:ea typeface="MS PGothic" pitchFamily="34" charset="-128"/>
              </a:endParaRPr>
            </a:p>
          </p:txBody>
        </p:sp>
      </p:grpSp>
      <p:sp>
        <p:nvSpPr>
          <p:cNvPr id="93" name="Rectangle 92"/>
          <p:cNvSpPr/>
          <p:nvPr/>
        </p:nvSpPr>
        <p:spPr>
          <a:xfrm>
            <a:off x="7126006" y="5547565"/>
            <a:ext cx="1246772" cy="239623"/>
          </a:xfrm>
          <a:prstGeom prst="rect">
            <a:avLst/>
          </a:prstGeom>
          <a:noFill/>
          <a:ln w="25400" cap="flat" cmpd="sng" algn="ctr">
            <a:solidFill>
              <a:srgbClr val="4549F5"/>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sp>
        <p:nvSpPr>
          <p:cNvPr id="94" name="Rectangle 93"/>
          <p:cNvSpPr/>
          <p:nvPr/>
        </p:nvSpPr>
        <p:spPr>
          <a:xfrm>
            <a:off x="7126006" y="5244193"/>
            <a:ext cx="1239001" cy="270118"/>
          </a:xfrm>
          <a:prstGeom prst="rect">
            <a:avLst/>
          </a:prstGeom>
          <a:noFill/>
          <a:ln w="25400" cap="flat" cmpd="sng" algn="ctr">
            <a:solidFill>
              <a:srgbClr val="7030A0"/>
            </a:solidFill>
            <a:prstDash val="solid"/>
          </a:ln>
          <a:effectLst/>
        </p:spPr>
        <p:txBody>
          <a:bodyPr rtlCol="0" anchor="ctr"/>
          <a:lstStyle/>
          <a:p>
            <a:pPr algn="ctr">
              <a:defRPr/>
            </a:pPr>
            <a:endParaRPr lang="en-US" kern="0">
              <a:solidFill>
                <a:prstClr val="black"/>
              </a:solidFill>
              <a:latin typeface="Trebuchet MS"/>
              <a:ea typeface="MS PGothic" pitchFamily="34" charset="-128"/>
            </a:endParaRPr>
          </a:p>
        </p:txBody>
      </p:sp>
      <p:cxnSp>
        <p:nvCxnSpPr>
          <p:cNvPr id="95" name="Curved Connector 94"/>
          <p:cNvCxnSpPr>
            <a:stCxn id="49" idx="1"/>
            <a:endCxn id="72" idx="1"/>
          </p:cNvCxnSpPr>
          <p:nvPr/>
        </p:nvCxnSpPr>
        <p:spPr>
          <a:xfrm rot="10800000">
            <a:off x="7126007" y="2495046"/>
            <a:ext cx="1" cy="951180"/>
          </a:xfrm>
          <a:prstGeom prst="curvedConnector3">
            <a:avLst>
              <a:gd name="adj1" fmla="val 22860100000"/>
            </a:avLst>
          </a:prstGeom>
          <a:noFill/>
          <a:ln w="12700" cap="flat" cmpd="sng" algn="ctr">
            <a:solidFill>
              <a:srgbClr val="FF0000"/>
            </a:solidFill>
            <a:prstDash val="solid"/>
            <a:tailEnd type="triangle"/>
          </a:ln>
          <a:effectLst/>
        </p:spPr>
      </p:cxnSp>
      <p:cxnSp>
        <p:nvCxnSpPr>
          <p:cNvPr id="96" name="Curved Connector 95"/>
          <p:cNvCxnSpPr>
            <a:stCxn id="93" idx="1"/>
            <a:endCxn id="50" idx="1"/>
          </p:cNvCxnSpPr>
          <p:nvPr/>
        </p:nvCxnSpPr>
        <p:spPr>
          <a:xfrm rot="10800000" flipH="1">
            <a:off x="7126005" y="4640439"/>
            <a:ext cx="1" cy="1026939"/>
          </a:xfrm>
          <a:prstGeom prst="curvedConnector3">
            <a:avLst>
              <a:gd name="adj1" fmla="val -22860000000"/>
            </a:avLst>
          </a:prstGeom>
          <a:noFill/>
          <a:ln w="12700" cap="flat" cmpd="sng" algn="ctr">
            <a:solidFill>
              <a:srgbClr val="FF0000"/>
            </a:solidFill>
            <a:prstDash val="solid"/>
            <a:tailEnd type="triangle"/>
          </a:ln>
          <a:effectLst/>
        </p:spPr>
      </p:cxnSp>
      <p:cxnSp>
        <p:nvCxnSpPr>
          <p:cNvPr id="97" name="Curved Connector 96"/>
          <p:cNvCxnSpPr>
            <a:stCxn id="73" idx="3"/>
            <a:endCxn id="51" idx="3"/>
          </p:cNvCxnSpPr>
          <p:nvPr/>
        </p:nvCxnSpPr>
        <p:spPr>
          <a:xfrm>
            <a:off x="8368892" y="2214359"/>
            <a:ext cx="1" cy="911845"/>
          </a:xfrm>
          <a:prstGeom prst="curvedConnector3">
            <a:avLst>
              <a:gd name="adj1" fmla="val 22860100000"/>
            </a:avLst>
          </a:prstGeom>
          <a:noFill/>
          <a:ln w="12700" cap="flat" cmpd="sng" algn="ctr">
            <a:solidFill>
              <a:srgbClr val="4549F5"/>
            </a:solidFill>
            <a:prstDash val="solid"/>
            <a:tailEnd type="triangle"/>
          </a:ln>
          <a:effectLst/>
        </p:spPr>
      </p:cxnSp>
      <p:cxnSp>
        <p:nvCxnSpPr>
          <p:cNvPr id="98" name="Curved Connector 97"/>
          <p:cNvCxnSpPr>
            <a:stCxn id="52" idx="3"/>
            <a:endCxn id="94" idx="3"/>
          </p:cNvCxnSpPr>
          <p:nvPr/>
        </p:nvCxnSpPr>
        <p:spPr>
          <a:xfrm flipH="1">
            <a:off x="8365007" y="4339961"/>
            <a:ext cx="3886" cy="1039291"/>
          </a:xfrm>
          <a:prstGeom prst="curvedConnector3">
            <a:avLst>
              <a:gd name="adj1" fmla="val -5882656"/>
            </a:avLst>
          </a:prstGeom>
          <a:noFill/>
          <a:ln w="12700" cap="flat" cmpd="sng" algn="ctr">
            <a:solidFill>
              <a:srgbClr val="4549F5"/>
            </a:solidFill>
            <a:prstDash val="solid"/>
            <a:tailEnd type="triangle"/>
          </a:ln>
          <a:effectLst/>
        </p:spPr>
      </p:cxnSp>
      <p:sp>
        <p:nvSpPr>
          <p:cNvPr id="99" name="TextBox 98"/>
          <p:cNvSpPr txBox="1"/>
          <p:nvPr/>
        </p:nvSpPr>
        <p:spPr>
          <a:xfrm>
            <a:off x="6852483" y="2757769"/>
            <a:ext cx="143833" cy="369332"/>
          </a:xfrm>
          <a:prstGeom prst="rect">
            <a:avLst/>
          </a:prstGeom>
          <a:noFill/>
        </p:spPr>
        <p:txBody>
          <a:bodyPr wrap="square" rtlCol="0">
            <a:spAutoFit/>
          </a:bodyPr>
          <a:lstStyle/>
          <a:p>
            <a:pPr algn="ctr">
              <a:defRPr/>
            </a:pPr>
            <a:r>
              <a:rPr lang="de-DE" kern="0" dirty="0">
                <a:solidFill>
                  <a:prstClr val="black"/>
                </a:solidFill>
                <a:ea typeface="MS PGothic" pitchFamily="34" charset="-128"/>
              </a:rPr>
              <a:t>1</a:t>
            </a:r>
            <a:endParaRPr lang="en-US" kern="0" dirty="0">
              <a:solidFill>
                <a:prstClr val="black"/>
              </a:solidFill>
              <a:ea typeface="MS PGothic" pitchFamily="34" charset="-128"/>
            </a:endParaRPr>
          </a:p>
        </p:txBody>
      </p:sp>
      <p:sp>
        <p:nvSpPr>
          <p:cNvPr id="100" name="TextBox 99"/>
          <p:cNvSpPr txBox="1"/>
          <p:nvPr/>
        </p:nvSpPr>
        <p:spPr>
          <a:xfrm>
            <a:off x="6852483" y="4925741"/>
            <a:ext cx="143833" cy="369332"/>
          </a:xfrm>
          <a:prstGeom prst="rect">
            <a:avLst/>
          </a:prstGeom>
          <a:noFill/>
        </p:spPr>
        <p:txBody>
          <a:bodyPr wrap="square" rtlCol="0">
            <a:spAutoFit/>
          </a:bodyPr>
          <a:lstStyle/>
          <a:p>
            <a:pPr algn="ctr">
              <a:defRPr/>
            </a:pPr>
            <a:r>
              <a:rPr lang="de-DE" kern="0" dirty="0">
                <a:solidFill>
                  <a:prstClr val="black"/>
                </a:solidFill>
                <a:ea typeface="MS PGothic" pitchFamily="34" charset="-128"/>
              </a:rPr>
              <a:t>1</a:t>
            </a:r>
            <a:endParaRPr lang="en-US" kern="0" dirty="0">
              <a:solidFill>
                <a:prstClr val="black"/>
              </a:solidFill>
              <a:ea typeface="MS PGothic" pitchFamily="34" charset="-128"/>
            </a:endParaRPr>
          </a:p>
        </p:txBody>
      </p:sp>
      <p:sp>
        <p:nvSpPr>
          <p:cNvPr id="101" name="TextBox 100"/>
          <p:cNvSpPr txBox="1"/>
          <p:nvPr/>
        </p:nvSpPr>
        <p:spPr>
          <a:xfrm>
            <a:off x="8591069" y="4781411"/>
            <a:ext cx="143833" cy="369332"/>
          </a:xfrm>
          <a:prstGeom prst="rect">
            <a:avLst/>
          </a:prstGeom>
          <a:noFill/>
        </p:spPr>
        <p:txBody>
          <a:bodyPr wrap="square" rtlCol="0">
            <a:spAutoFit/>
          </a:bodyPr>
          <a:lstStyle/>
          <a:p>
            <a:pPr algn="ctr">
              <a:defRPr/>
            </a:pPr>
            <a:r>
              <a:rPr lang="de-DE" kern="0" dirty="0">
                <a:solidFill>
                  <a:prstClr val="black"/>
                </a:solidFill>
                <a:ea typeface="MS PGothic" pitchFamily="34" charset="-128"/>
              </a:rPr>
              <a:t>2</a:t>
            </a:r>
            <a:endParaRPr lang="en-US" kern="0" dirty="0">
              <a:solidFill>
                <a:prstClr val="black"/>
              </a:solidFill>
              <a:ea typeface="MS PGothic" pitchFamily="34" charset="-128"/>
            </a:endParaRPr>
          </a:p>
        </p:txBody>
      </p:sp>
      <p:sp>
        <p:nvSpPr>
          <p:cNvPr id="102" name="TextBox 101"/>
          <p:cNvSpPr txBox="1"/>
          <p:nvPr/>
        </p:nvSpPr>
        <p:spPr>
          <a:xfrm>
            <a:off x="8614883" y="2563419"/>
            <a:ext cx="143833" cy="369332"/>
          </a:xfrm>
          <a:prstGeom prst="rect">
            <a:avLst/>
          </a:prstGeom>
          <a:noFill/>
        </p:spPr>
        <p:txBody>
          <a:bodyPr wrap="square" rtlCol="0">
            <a:spAutoFit/>
          </a:bodyPr>
          <a:lstStyle/>
          <a:p>
            <a:pPr algn="ctr">
              <a:defRPr/>
            </a:pPr>
            <a:r>
              <a:rPr lang="de-DE" kern="0" dirty="0">
                <a:solidFill>
                  <a:prstClr val="black"/>
                </a:solidFill>
                <a:ea typeface="MS PGothic" pitchFamily="34" charset="-128"/>
              </a:rPr>
              <a:t>2</a:t>
            </a:r>
            <a:endParaRPr lang="en-US" kern="0" dirty="0">
              <a:solidFill>
                <a:prstClr val="black"/>
              </a:solidFill>
              <a:ea typeface="MS PGothic" pitchFamily="34" charset="-128"/>
            </a:endParaRPr>
          </a:p>
        </p:txBody>
      </p:sp>
      <p:sp>
        <p:nvSpPr>
          <p:cNvPr id="103" name="Rectangle 102"/>
          <p:cNvSpPr/>
          <p:nvPr/>
        </p:nvSpPr>
        <p:spPr>
          <a:xfrm>
            <a:off x="1759147" y="4858194"/>
            <a:ext cx="1876749" cy="177036"/>
          </a:xfrm>
          <a:prstGeom prst="rect">
            <a:avLst/>
          </a:prstGeom>
          <a:noFill/>
          <a:ln w="25400" cap="flat" cmpd="sng" algn="ctr">
            <a:solidFill>
              <a:srgbClr val="7030A0"/>
            </a:solidFill>
            <a:prstDash val="solid"/>
          </a:ln>
          <a:effectLst/>
        </p:spPr>
        <p:txBody>
          <a:bodyPr lIns="82296" tIns="41148" rIns="82296" bIns="41148" rtlCol="0" anchor="ctr"/>
          <a:lstStyle/>
          <a:p>
            <a:pPr algn="ctr">
              <a:defRPr/>
            </a:pPr>
            <a:endParaRPr lang="en-US" kern="0">
              <a:solidFill>
                <a:prstClr val="black"/>
              </a:solidFill>
              <a:latin typeface="Trebuchet MS"/>
              <a:ea typeface="MS PGothic" pitchFamily="34" charset="-128"/>
            </a:endParaRPr>
          </a:p>
        </p:txBody>
      </p:sp>
      <p:sp>
        <p:nvSpPr>
          <p:cNvPr id="104" name="Rectangle 103"/>
          <p:cNvSpPr/>
          <p:nvPr/>
        </p:nvSpPr>
        <p:spPr>
          <a:xfrm>
            <a:off x="1759146" y="4640438"/>
            <a:ext cx="1732734" cy="160943"/>
          </a:xfrm>
          <a:prstGeom prst="rect">
            <a:avLst/>
          </a:prstGeom>
          <a:noFill/>
          <a:ln w="25400" cap="flat" cmpd="sng" algn="ctr">
            <a:solidFill>
              <a:srgbClr val="FF0000"/>
            </a:solidFill>
            <a:prstDash val="solid"/>
          </a:ln>
          <a:effectLst/>
        </p:spPr>
        <p:txBody>
          <a:bodyPr lIns="82296" tIns="41148" rIns="82296" bIns="41148" rtlCol="0" anchor="ctr"/>
          <a:lstStyle/>
          <a:p>
            <a:pPr algn="ctr">
              <a:defRPr/>
            </a:pPr>
            <a:endParaRPr lang="en-US" kern="0">
              <a:solidFill>
                <a:prstClr val="black"/>
              </a:solidFill>
              <a:latin typeface="Trebuchet MS"/>
              <a:ea typeface="MS PGothic" pitchFamily="34" charset="-128"/>
            </a:endParaRPr>
          </a:p>
        </p:txBody>
      </p:sp>
    </p:spTree>
    <p:extLst>
      <p:ext uri="{BB962C8B-B14F-4D97-AF65-F5344CB8AC3E}">
        <p14:creationId xmlns:p14="http://schemas.microsoft.com/office/powerpoint/2010/main" val="598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9" grpId="0" animBg="1"/>
      <p:bldP spid="10" grpId="0" uiExpand="1" build="p" animBg="1"/>
      <p:bldP spid="49" grpId="0" animBg="1"/>
      <p:bldP spid="50" grpId="0" animBg="1"/>
      <p:bldP spid="51" grpId="0" uiExpand="1" animBg="1"/>
      <p:bldP spid="52" grpId="0" uiExpand="1" animBg="1"/>
      <p:bldP spid="72" grpId="0" animBg="1"/>
      <p:bldP spid="73" grpId="0" uiExpand="1" animBg="1"/>
      <p:bldP spid="93" grpId="0" animBg="1"/>
      <p:bldP spid="94" grpId="0" uiExpand="1" animBg="1"/>
      <p:bldP spid="99" grpId="0"/>
      <p:bldP spid="100" grpId="0"/>
      <p:bldP spid="101" grpId="0" uiExpand="1"/>
      <p:bldP spid="102" grpId="0" uiExpand="1"/>
      <p:bldP spid="103" grpId="0" uiExpand="1" animBg="1"/>
      <p:bldP spid="104"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13</a:t>
            </a:fld>
            <a:endParaRPr lang="de-DE" dirty="0"/>
          </a:p>
        </p:txBody>
      </p:sp>
      <p:sp>
        <p:nvSpPr>
          <p:cNvPr id="5" name="Title 4"/>
          <p:cNvSpPr>
            <a:spLocks noGrp="1"/>
          </p:cNvSpPr>
          <p:nvPr>
            <p:ph type="title"/>
          </p:nvPr>
        </p:nvSpPr>
        <p:spPr/>
        <p:txBody>
          <a:bodyPr/>
          <a:lstStyle/>
          <a:p>
            <a:r>
              <a:rPr lang="en-US" dirty="0"/>
              <a:t>Handling GPU Affinity</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Rely on process placement (with on rank per GPU)*</a:t>
            </a:r>
          </a:p>
          <a:p>
            <a:pPr lvl="0" fontAlgn="base">
              <a:lnSpc>
                <a:spcPct val="90000"/>
              </a:lnSpc>
              <a:spcBef>
                <a:spcPts val="900"/>
              </a:spcBef>
              <a:spcAft>
                <a:spcPts val="900"/>
              </a:spcAft>
              <a:buClr>
                <a:srgbClr val="B3B3B3"/>
              </a:buClr>
              <a:buSzPct val="100000"/>
            </a:pPr>
            <a:r>
              <a:rPr lang="en-US" sz="1400" kern="0" dirty="0">
                <a:solidFill>
                  <a:srgbClr val="804000"/>
                </a:solidFill>
                <a:latin typeface="Courier New" panose="02070309020205020404" pitchFamily="49" charset="0"/>
              </a:rPr>
              <a:t>#if _OPENACC</a:t>
            </a:r>
          </a:p>
          <a:p>
            <a:pPr lvl="0" fontAlgn="base">
              <a:lnSpc>
                <a:spcPct val="90000"/>
              </a:lnSpc>
              <a:spcBef>
                <a:spcPts val="900"/>
              </a:spcBef>
              <a:spcAft>
                <a:spcPts val="900"/>
              </a:spcAft>
              <a:buClr>
                <a:srgbClr val="B3B3B3"/>
              </a:buClr>
              <a:buSzPct val="100000"/>
            </a:pPr>
            <a:r>
              <a:rPr lang="en-US" sz="1400" kern="0" dirty="0" err="1">
                <a:solidFill>
                  <a:srgbClr val="000000"/>
                </a:solidFill>
                <a:latin typeface="Courier New" panose="02070309020205020404" pitchFamily="49" charset="0"/>
              </a:rPr>
              <a:t>acc_device_t</a:t>
            </a:r>
            <a:r>
              <a:rPr lang="en-US" sz="1400" kern="0" dirty="0">
                <a:solidFill>
                  <a:srgbClr val="000000"/>
                </a:solidFill>
                <a:latin typeface="Courier New" panose="02070309020205020404" pitchFamily="49" charset="0"/>
              </a:rPr>
              <a:t> </a:t>
            </a:r>
            <a:r>
              <a:rPr lang="en-US" sz="1400" kern="0" dirty="0" err="1">
                <a:solidFill>
                  <a:srgbClr val="000000"/>
                </a:solidFill>
                <a:latin typeface="Courier New" panose="02070309020205020404" pitchFamily="49" charset="0"/>
              </a:rPr>
              <a:t>device_type</a:t>
            </a:r>
            <a:r>
              <a:rPr lang="en-US" sz="1400" kern="0" dirty="0">
                <a:solidFill>
                  <a:srgbClr val="000000"/>
                </a:solidFill>
                <a:latin typeface="Courier New" panose="02070309020205020404" pitchFamily="49" charset="0"/>
              </a:rPr>
              <a:t> </a:t>
            </a:r>
            <a:r>
              <a:rPr lang="en-US" sz="1400" b="1" kern="0" dirty="0">
                <a:solidFill>
                  <a:srgbClr val="000080"/>
                </a:solidFill>
                <a:latin typeface="Courier New" panose="02070309020205020404" pitchFamily="49" charset="0"/>
              </a:rPr>
              <a:t>=</a:t>
            </a:r>
            <a:r>
              <a:rPr lang="en-US" sz="1400" kern="0" dirty="0">
                <a:solidFill>
                  <a:srgbClr val="000000"/>
                </a:solidFill>
                <a:latin typeface="Courier New" panose="02070309020205020404" pitchFamily="49" charset="0"/>
              </a:rPr>
              <a:t> </a:t>
            </a:r>
            <a:r>
              <a:rPr lang="en-US" sz="1400" kern="0" dirty="0" err="1">
                <a:solidFill>
                  <a:srgbClr val="000000"/>
                </a:solidFill>
                <a:latin typeface="Courier New" panose="02070309020205020404" pitchFamily="49" charset="0"/>
              </a:rPr>
              <a:t>acc_get_device_type</a:t>
            </a:r>
            <a:r>
              <a:rPr lang="en-US" sz="1400" b="1" kern="0" dirty="0">
                <a:solidFill>
                  <a:srgbClr val="000080"/>
                </a:solidFill>
                <a:latin typeface="Courier New" panose="02070309020205020404" pitchFamily="49" charset="0"/>
              </a:rPr>
              <a:t>();</a:t>
            </a:r>
            <a:endParaRPr lang="en-US" sz="1400" kern="0" dirty="0">
              <a:solidFill>
                <a:srgbClr val="000000"/>
              </a:solidFill>
              <a:latin typeface="Courier New" panose="02070309020205020404" pitchFamily="49" charset="0"/>
            </a:endParaRPr>
          </a:p>
          <a:p>
            <a:pPr lvl="0" fontAlgn="base">
              <a:lnSpc>
                <a:spcPct val="90000"/>
              </a:lnSpc>
              <a:spcBef>
                <a:spcPts val="900"/>
              </a:spcBef>
              <a:spcAft>
                <a:spcPts val="900"/>
              </a:spcAft>
              <a:buClr>
                <a:srgbClr val="B3B3B3"/>
              </a:buClr>
              <a:buSzPct val="100000"/>
            </a:pPr>
            <a:r>
              <a:rPr lang="en-US" sz="1400" kern="0" dirty="0" err="1">
                <a:solidFill>
                  <a:srgbClr val="8000FF"/>
                </a:solidFill>
                <a:latin typeface="Courier New" panose="02070309020205020404" pitchFamily="49" charset="0"/>
              </a:rPr>
              <a:t>int</a:t>
            </a:r>
            <a:r>
              <a:rPr lang="en-US" sz="1400" kern="0" dirty="0">
                <a:solidFill>
                  <a:srgbClr val="000000"/>
                </a:solidFill>
                <a:latin typeface="Courier New" panose="02070309020205020404" pitchFamily="49" charset="0"/>
              </a:rPr>
              <a:t> </a:t>
            </a:r>
            <a:r>
              <a:rPr lang="en-US" sz="1400" kern="0" dirty="0" err="1">
                <a:solidFill>
                  <a:srgbClr val="000000"/>
                </a:solidFill>
                <a:latin typeface="Courier New" panose="02070309020205020404" pitchFamily="49" charset="0"/>
              </a:rPr>
              <a:t>ngpus</a:t>
            </a:r>
            <a:r>
              <a:rPr lang="en-US" sz="1400" b="1" kern="0" dirty="0">
                <a:solidFill>
                  <a:srgbClr val="000080"/>
                </a:solidFill>
                <a:latin typeface="Courier New" panose="02070309020205020404" pitchFamily="49" charset="0"/>
              </a:rPr>
              <a:t>=</a:t>
            </a:r>
            <a:r>
              <a:rPr lang="en-US" sz="1400" kern="0" dirty="0" err="1">
                <a:solidFill>
                  <a:srgbClr val="000000"/>
                </a:solidFill>
                <a:latin typeface="Courier New" panose="02070309020205020404" pitchFamily="49" charset="0"/>
              </a:rPr>
              <a:t>acc_get_num_devices</a:t>
            </a:r>
            <a:r>
              <a:rPr lang="en-US" sz="1400" b="1" kern="0" dirty="0">
                <a:solidFill>
                  <a:srgbClr val="000080"/>
                </a:solidFill>
                <a:latin typeface="Courier New" panose="02070309020205020404" pitchFamily="49" charset="0"/>
              </a:rPr>
              <a:t>(</a:t>
            </a:r>
            <a:r>
              <a:rPr lang="en-US" sz="1400" kern="0" dirty="0" err="1">
                <a:solidFill>
                  <a:srgbClr val="000000"/>
                </a:solidFill>
                <a:latin typeface="Courier New" panose="02070309020205020404" pitchFamily="49" charset="0"/>
              </a:rPr>
              <a:t>device_type</a:t>
            </a:r>
            <a:r>
              <a:rPr lang="en-US" sz="1400" b="1" kern="0" dirty="0">
                <a:solidFill>
                  <a:srgbClr val="000080"/>
                </a:solidFill>
                <a:latin typeface="Courier New" panose="02070309020205020404" pitchFamily="49" charset="0"/>
              </a:rPr>
              <a:t>);</a:t>
            </a:r>
            <a:endParaRPr lang="en-US" sz="1400" kern="0" dirty="0">
              <a:solidFill>
                <a:srgbClr val="000000"/>
              </a:solidFill>
              <a:latin typeface="Courier New" panose="02070309020205020404" pitchFamily="49" charset="0"/>
            </a:endParaRPr>
          </a:p>
          <a:p>
            <a:pPr lvl="0" fontAlgn="base">
              <a:lnSpc>
                <a:spcPct val="90000"/>
              </a:lnSpc>
              <a:spcBef>
                <a:spcPts val="900"/>
              </a:spcBef>
              <a:spcAft>
                <a:spcPts val="900"/>
              </a:spcAft>
              <a:buClr>
                <a:srgbClr val="B3B3B3"/>
              </a:buClr>
              <a:buSzPct val="100000"/>
            </a:pPr>
            <a:r>
              <a:rPr lang="en-US" sz="1400" kern="0" dirty="0" err="1">
                <a:solidFill>
                  <a:srgbClr val="8000FF"/>
                </a:solidFill>
                <a:latin typeface="Courier New" panose="02070309020205020404" pitchFamily="49" charset="0"/>
              </a:rPr>
              <a:t>int</a:t>
            </a:r>
            <a:r>
              <a:rPr lang="en-US" sz="1400" kern="0" dirty="0">
                <a:solidFill>
                  <a:srgbClr val="000000"/>
                </a:solidFill>
                <a:latin typeface="Courier New" panose="02070309020205020404" pitchFamily="49" charset="0"/>
              </a:rPr>
              <a:t> </a:t>
            </a:r>
            <a:r>
              <a:rPr lang="en-US" sz="1400" kern="0" dirty="0" err="1">
                <a:solidFill>
                  <a:srgbClr val="000000"/>
                </a:solidFill>
                <a:latin typeface="Courier New" panose="02070309020205020404" pitchFamily="49" charset="0"/>
              </a:rPr>
              <a:t>devicenum</a:t>
            </a:r>
            <a:r>
              <a:rPr lang="en-US" sz="1400" b="1" kern="0" dirty="0">
                <a:solidFill>
                  <a:srgbClr val="000080"/>
                </a:solidFill>
                <a:latin typeface="Courier New" panose="02070309020205020404" pitchFamily="49" charset="0"/>
              </a:rPr>
              <a:t>=</a:t>
            </a:r>
            <a:r>
              <a:rPr lang="en-US" sz="1400" kern="0" dirty="0" err="1">
                <a:solidFill>
                  <a:srgbClr val="000000"/>
                </a:solidFill>
                <a:latin typeface="Courier New" panose="02070309020205020404" pitchFamily="49" charset="0"/>
              </a:rPr>
              <a:t>rank</a:t>
            </a:r>
            <a:r>
              <a:rPr lang="en-US" sz="1400" b="1" kern="0" dirty="0" err="1">
                <a:solidFill>
                  <a:srgbClr val="000080"/>
                </a:solidFill>
                <a:latin typeface="Courier New" panose="02070309020205020404" pitchFamily="49" charset="0"/>
              </a:rPr>
              <a:t>%</a:t>
            </a:r>
            <a:r>
              <a:rPr lang="en-US" sz="1400" kern="0" dirty="0" err="1">
                <a:solidFill>
                  <a:srgbClr val="000000"/>
                </a:solidFill>
                <a:latin typeface="Courier New" panose="02070309020205020404" pitchFamily="49" charset="0"/>
              </a:rPr>
              <a:t>ngpus</a:t>
            </a:r>
            <a:r>
              <a:rPr lang="en-US" sz="1400" b="1" kern="0" dirty="0">
                <a:solidFill>
                  <a:srgbClr val="000080"/>
                </a:solidFill>
                <a:latin typeface="Courier New" panose="02070309020205020404" pitchFamily="49" charset="0"/>
              </a:rPr>
              <a:t>;</a:t>
            </a:r>
            <a:endParaRPr lang="en-US" sz="1400" kern="0" dirty="0">
              <a:solidFill>
                <a:srgbClr val="000000"/>
              </a:solidFill>
              <a:latin typeface="Courier New" panose="02070309020205020404" pitchFamily="49" charset="0"/>
            </a:endParaRPr>
          </a:p>
          <a:p>
            <a:pPr fontAlgn="base">
              <a:lnSpc>
                <a:spcPct val="90000"/>
              </a:lnSpc>
              <a:spcBef>
                <a:spcPts val="900"/>
              </a:spcBef>
              <a:spcAft>
                <a:spcPts val="900"/>
              </a:spcAft>
              <a:buClr>
                <a:srgbClr val="B3B3B3"/>
              </a:buClr>
              <a:buSzPct val="100000"/>
            </a:pPr>
            <a:r>
              <a:rPr lang="pt-BR" sz="1400" kern="0" dirty="0">
                <a:solidFill>
                  <a:srgbClr val="804000"/>
                </a:solidFill>
                <a:latin typeface="Courier New" panose="02070309020205020404" pitchFamily="49" charset="0"/>
                <a:cs typeface="+mn-cs"/>
              </a:rPr>
              <a:t>#endif </a:t>
            </a:r>
            <a:r>
              <a:rPr lang="en-US" sz="1400" kern="0" dirty="0">
                <a:solidFill>
                  <a:srgbClr val="008000"/>
                </a:solidFill>
                <a:latin typeface="Courier New" panose="02070309020205020404" pitchFamily="49" charset="0"/>
              </a:rPr>
              <a:t>/*_OPENACC*/</a:t>
            </a:r>
            <a:endParaRPr lang="pt-BR" sz="1400" kern="0" dirty="0">
              <a:solidFill>
                <a:srgbClr val="804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pt-BR" sz="1400" kern="0" dirty="0">
                <a:solidFill>
                  <a:srgbClr val="804000"/>
                </a:solidFill>
                <a:latin typeface="Courier New" panose="02070309020205020404" pitchFamily="49" charset="0"/>
                <a:cs typeface="+mn-cs"/>
              </a:rPr>
              <a:t>#pragma acc set device_num( devicenum )</a:t>
            </a:r>
          </a:p>
          <a:p>
            <a:pPr fontAlgn="base">
              <a:lnSpc>
                <a:spcPct val="90000"/>
              </a:lnSpc>
              <a:spcBef>
                <a:spcPts val="900"/>
              </a:spcBef>
              <a:spcAft>
                <a:spcPts val="900"/>
              </a:spcAft>
              <a:buClr>
                <a:srgbClr val="B3B3B3"/>
              </a:buClr>
              <a:buSzPct val="100000"/>
            </a:pPr>
            <a:r>
              <a:rPr lang="en-US" sz="1400" kern="0" dirty="0">
                <a:solidFill>
                  <a:srgbClr val="804000"/>
                </a:solidFill>
                <a:latin typeface="Courier New" panose="02070309020205020404" pitchFamily="49" charset="0"/>
              </a:rPr>
              <a:t>#if _OPENACC </a:t>
            </a:r>
            <a:r>
              <a:rPr lang="en-US" sz="1400" kern="0" dirty="0">
                <a:solidFill>
                  <a:srgbClr val="008000"/>
                </a:solidFill>
                <a:latin typeface="Courier New" panose="02070309020205020404" pitchFamily="49" charset="0"/>
                <a:cs typeface="+mn-cs"/>
              </a:rPr>
              <a:t>// Or using the API:</a:t>
            </a:r>
            <a:endParaRPr lang="en-US" sz="1400" kern="0" dirty="0">
              <a:solidFill>
                <a:srgbClr val="804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kern="0" dirty="0" err="1">
                <a:solidFill>
                  <a:srgbClr val="000000"/>
                </a:solidFill>
                <a:latin typeface="Courier New" panose="02070309020205020404" pitchFamily="49" charset="0"/>
                <a:cs typeface="+mn-cs"/>
              </a:rPr>
              <a:t>acc_set_device_num</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devicenum</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device_type</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kern="0" dirty="0">
                <a:solidFill>
                  <a:srgbClr val="804000"/>
                </a:solidFill>
                <a:latin typeface="Courier New" panose="02070309020205020404" pitchFamily="49" charset="0"/>
                <a:cs typeface="+mn-cs"/>
              </a:rPr>
              <a:t>#</a:t>
            </a:r>
            <a:r>
              <a:rPr lang="en-US" sz="1400" kern="0" dirty="0" err="1">
                <a:solidFill>
                  <a:srgbClr val="804000"/>
                </a:solidFill>
                <a:latin typeface="Courier New" panose="02070309020205020404" pitchFamily="49" charset="0"/>
                <a:cs typeface="+mn-cs"/>
              </a:rPr>
              <a:t>endif</a:t>
            </a:r>
            <a:r>
              <a:rPr lang="en-US" sz="1400" kern="0" dirty="0">
                <a:solidFill>
                  <a:srgbClr val="804000"/>
                </a:solidFill>
                <a:latin typeface="Courier New" panose="02070309020205020404" pitchFamily="49" charset="0"/>
                <a:cs typeface="+mn-cs"/>
              </a:rPr>
              <a:t> </a:t>
            </a:r>
            <a:r>
              <a:rPr lang="en-US" sz="1400" kern="0" dirty="0">
                <a:solidFill>
                  <a:srgbClr val="008000"/>
                </a:solidFill>
                <a:latin typeface="Courier New" panose="02070309020205020404" pitchFamily="49" charset="0"/>
                <a:cs typeface="+mn-cs"/>
              </a:rPr>
              <a:t>/*_OPENACC*/</a:t>
            </a:r>
            <a:endParaRPr lang="en-US" sz="900" dirty="0"/>
          </a:p>
          <a:p>
            <a:r>
              <a:rPr lang="en-US" sz="900" dirty="0"/>
              <a:t>* This assumes the node is homogeneous, i.e. that all the GPUs are the same. If you have different GPUs in the same node then you may need some more complex GPU selection</a:t>
            </a:r>
          </a:p>
        </p:txBody>
      </p:sp>
      <p:sp>
        <p:nvSpPr>
          <p:cNvPr id="9" name="TextBox 8"/>
          <p:cNvSpPr txBox="1"/>
          <p:nvPr/>
        </p:nvSpPr>
        <p:spPr>
          <a:xfrm>
            <a:off x="3491880" y="3564281"/>
            <a:ext cx="5324203" cy="480131"/>
          </a:xfrm>
          <a:prstGeom prst="rect">
            <a:avLst/>
          </a:prstGeom>
          <a:noFill/>
          <a:ln w="6350" cap="flat" cmpd="sng" algn="ctr">
            <a:solidFill>
              <a:srgbClr val="000000"/>
            </a:solidFill>
            <a:prstDash val="solid"/>
          </a:ln>
          <a:effectLst/>
        </p:spPr>
        <p:txBody>
          <a:bodyPr wrap="square" rtlCol="0" anchor="ct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Alternative (JURECA):</a:t>
            </a:r>
            <a:endParaRPr kumimoji="0" lang="en-US" sz="1400" b="0" i="0" u="none" strike="noStrike" kern="0" cap="none" spc="0" normalizeH="0" baseline="0" noProof="0" dirty="0">
              <a:ln>
                <a:noFill/>
              </a:ln>
              <a:solidFill>
                <a:srgbClr val="8000FF"/>
              </a:solidFill>
              <a:effectLst/>
              <a:uLnTx/>
              <a:uFillTx/>
              <a:latin typeface="Courier New" panose="02070309020205020404" pitchFamily="49" charset="0"/>
              <a:ea typeface="+mn-ea"/>
              <a:cs typeface="+mn-cs"/>
            </a:endParaRPr>
          </a:p>
          <a:p>
            <a:pPr lvl="0" defTabSz="457200" fontAlgn="base">
              <a:lnSpc>
                <a:spcPct val="90000"/>
              </a:lnSpc>
              <a:spcBef>
                <a:spcPct val="0"/>
              </a:spcBef>
              <a:spcAft>
                <a:spcPct val="0"/>
              </a:spcAft>
            </a:pPr>
            <a:r>
              <a:rPr kumimoji="0" lang="en-US" sz="1400" b="0" i="0" u="none" strike="noStrike" kern="0" cap="none" spc="0" normalizeH="0" baseline="0" noProof="0" dirty="0" err="1">
                <a:ln>
                  <a:noFill/>
                </a:ln>
                <a:solidFill>
                  <a:srgbClr val="8000FF"/>
                </a:solidFill>
                <a:effectLst/>
                <a:uLnTx/>
                <a:uFillTx/>
                <a:latin typeface="Courier New" panose="02070309020205020404" pitchFamily="49" charset="0"/>
                <a:ea typeface="+mn-ea"/>
                <a:cs typeface="+mn-cs"/>
              </a:rPr>
              <a:t>int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devicenum</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atoi</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getenv</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lang="en-US" sz="1400" kern="0" dirty="0">
                <a:solidFill>
                  <a:srgbClr val="808080"/>
                </a:solidFill>
                <a:latin typeface="Courier New" panose="02070309020205020404" pitchFamily="49" charset="0"/>
              </a:rPr>
              <a:t>"MPI_LOCALRANKID"</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p>
        </p:txBody>
      </p:sp>
    </p:spTree>
    <p:extLst>
      <p:ext uri="{BB962C8B-B14F-4D97-AF65-F5344CB8AC3E}">
        <p14:creationId xmlns:p14="http://schemas.microsoft.com/office/powerpoint/2010/main" val="51012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14</a:t>
            </a:fld>
            <a:endParaRPr lang="de-DE" dirty="0"/>
          </a:p>
        </p:txBody>
      </p:sp>
      <p:sp>
        <p:nvSpPr>
          <p:cNvPr id="5" name="Title 4"/>
          <p:cNvSpPr>
            <a:spLocks noGrp="1"/>
          </p:cNvSpPr>
          <p:nvPr>
            <p:ph type="title"/>
          </p:nvPr>
        </p:nvSpPr>
        <p:spPr/>
        <p:txBody>
          <a:bodyPr/>
          <a:lstStyle/>
          <a:p>
            <a:r>
              <a:rPr lang="en-US" dirty="0"/>
              <a:t>Profiling MPI+OPENACC applications</a:t>
            </a:r>
            <a:endParaRPr lang="de-DE" dirty="0"/>
          </a:p>
        </p:txBody>
      </p:sp>
      <p:sp>
        <p:nvSpPr>
          <p:cNvPr id="9" name="Content Placeholder 3"/>
          <p:cNvSpPr>
            <a:spLocks noGrp="1"/>
          </p:cNvSpPr>
          <p:nvPr>
            <p:ph idx="1"/>
          </p:nvPr>
        </p:nvSpPr>
        <p:spPr>
          <a:xfrm>
            <a:off x="742128" y="1916832"/>
            <a:ext cx="7790311" cy="4209331"/>
          </a:xfrm>
        </p:spPr>
        <p:txBody>
          <a:bodyPr/>
          <a:lstStyle/>
          <a:p>
            <a:r>
              <a:rPr lang="en-US" dirty="0"/>
              <a:t>Embed MPI rank in output filename, process name, and context name </a:t>
            </a:r>
          </a:p>
          <a:p>
            <a:r>
              <a:rPr lang="en-US" sz="1600" dirty="0" err="1">
                <a:solidFill>
                  <a:srgbClr val="000000"/>
                </a:solidFill>
                <a:latin typeface="Courier New" panose="02070309020205020404" pitchFamily="49" charset="0"/>
              </a:rPr>
              <a:t>srun</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pgprof</a:t>
            </a:r>
            <a:r>
              <a:rPr lang="en-US" sz="1600" dirty="0">
                <a:solidFill>
                  <a:srgbClr val="000000"/>
                </a:solidFill>
                <a:latin typeface="Courier New" panose="02070309020205020404" pitchFamily="49" charset="0"/>
              </a:rPr>
              <a:t> </a:t>
            </a:r>
            <a:r>
              <a:rPr lang="en-US" sz="1600" b="1" dirty="0">
                <a:solidFill>
                  <a:srgbClr val="804000"/>
                </a:solidFill>
                <a:latin typeface="Courier New" panose="02070309020205020404" pitchFamily="49" charset="0"/>
              </a:rPr>
              <a:t>--</a:t>
            </a:r>
            <a:r>
              <a:rPr lang="en-US" sz="1600" dirty="0" err="1">
                <a:solidFill>
                  <a:srgbClr val="000000"/>
                </a:solidFill>
                <a:latin typeface="Courier New" panose="02070309020205020404" pitchFamily="49" charset="0"/>
              </a:rPr>
              <a:t>cpu</a:t>
            </a:r>
            <a:r>
              <a:rPr lang="en-US" sz="1600" dirty="0">
                <a:solidFill>
                  <a:srgbClr val="000000"/>
                </a:solidFill>
                <a:latin typeface="Courier New" panose="02070309020205020404" pitchFamily="49" charset="0"/>
              </a:rPr>
              <a:t>-profiling off</a:t>
            </a:r>
          </a:p>
          <a:p>
            <a:r>
              <a:rPr lang="en-US" sz="1600" b="1" dirty="0">
                <a:solidFill>
                  <a:srgbClr val="000000"/>
                </a:solidFill>
                <a:latin typeface="Courier New" panose="02070309020205020404" pitchFamily="49" charset="0"/>
              </a:rPr>
              <a:t>	</a:t>
            </a:r>
            <a:r>
              <a:rPr lang="en-US" sz="1600" b="1" dirty="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output-profile </a:t>
            </a:r>
            <a:r>
              <a:rPr lang="en-US" sz="1600" dirty="0" err="1">
                <a:solidFill>
                  <a:srgbClr val="000000"/>
                </a:solidFill>
                <a:latin typeface="Courier New" panose="02070309020205020404" pitchFamily="49" charset="0"/>
              </a:rPr>
              <a:t>profile.</a:t>
            </a:r>
            <a:r>
              <a:rPr lang="en-US" sz="1600" b="1" dirty="0" err="1">
                <a:solidFill>
                  <a:srgbClr val="804000"/>
                </a:solidFill>
                <a:latin typeface="Courier New" panose="02070309020205020404" pitchFamily="49" charset="0"/>
              </a:rPr>
              <a:t>%</a:t>
            </a:r>
            <a:r>
              <a:rPr lang="en-US" sz="1600" dirty="0" err="1">
                <a:solidFill>
                  <a:srgbClr val="000000"/>
                </a:solidFill>
                <a:latin typeface="Courier New" panose="02070309020205020404" pitchFamily="49" charset="0"/>
              </a:rPr>
              <a:t>q</a:t>
            </a:r>
            <a:r>
              <a:rPr lang="en-US" sz="1600" b="1" dirty="0">
                <a:solidFill>
                  <a:srgbClr val="804000"/>
                </a:solidFill>
                <a:latin typeface="Courier New" panose="02070309020205020404" pitchFamily="49" charset="0"/>
              </a:rPr>
              <a:t>{</a:t>
            </a:r>
            <a:r>
              <a:rPr lang="en-US" sz="1600" kern="0" dirty="0">
                <a:solidFill>
                  <a:srgbClr val="000000"/>
                </a:solidFill>
                <a:latin typeface="Courier New" panose="02070309020205020404" pitchFamily="49" charset="0"/>
                <a:cs typeface="Courier New" panose="02070309020205020404" pitchFamily="49" charset="0"/>
              </a:rPr>
              <a:t>PMI_RANK</a:t>
            </a:r>
            <a:r>
              <a:rPr lang="en-US" sz="1600" b="1" dirty="0">
                <a:solidFill>
                  <a:srgbClr val="804000"/>
                </a:solidFill>
                <a:latin typeface="Courier New" panose="02070309020205020404" pitchFamily="49" charset="0"/>
              </a:rPr>
              <a:t>} 	</a:t>
            </a:r>
            <a:r>
              <a:rPr lang="en-US" sz="1600" dirty="0">
                <a:solidFill>
                  <a:srgbClr val="000000"/>
                </a:solidFill>
                <a:latin typeface="Courier New" panose="02070309020205020404" pitchFamily="49" charset="0"/>
              </a:rPr>
              <a:t>\</a:t>
            </a:r>
          </a:p>
          <a:p>
            <a:r>
              <a:rPr lang="en-US" sz="1600" b="1" dirty="0">
                <a:solidFill>
                  <a:srgbClr val="000000"/>
                </a:solidFill>
                <a:latin typeface="Courier New" panose="02070309020205020404" pitchFamily="49" charset="0"/>
              </a:rPr>
              <a:t>        </a:t>
            </a:r>
            <a:r>
              <a:rPr lang="en-US" sz="1600" b="1" dirty="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process-name </a:t>
            </a:r>
            <a:r>
              <a:rPr lang="en-US" sz="1600" dirty="0">
                <a:solidFill>
                  <a:srgbClr val="808080"/>
                </a:solidFill>
                <a:latin typeface="Courier New" panose="02070309020205020404" pitchFamily="49" charset="0"/>
              </a:rPr>
              <a:t>"rank %q{PMI_RANK}“		</a:t>
            </a:r>
            <a:r>
              <a:rPr lang="en-US" sz="1600" dirty="0">
                <a:solidFill>
                  <a:srgbClr val="000000"/>
                </a:solidFill>
                <a:latin typeface="Courier New" panose="02070309020205020404" pitchFamily="49" charset="0"/>
              </a:rPr>
              <a:t>\</a:t>
            </a:r>
          </a:p>
          <a:p>
            <a:r>
              <a:rPr lang="en-US" sz="1600" b="1" dirty="0">
                <a:solidFill>
                  <a:srgbClr val="000000"/>
                </a:solidFill>
                <a:latin typeface="Courier New" panose="02070309020205020404" pitchFamily="49" charset="0"/>
              </a:rPr>
              <a:t>        </a:t>
            </a:r>
            <a:r>
              <a:rPr lang="en-US" sz="1600" b="1" dirty="0">
                <a:solidFill>
                  <a:srgbClr val="804000"/>
                </a:solidFill>
                <a:latin typeface="Courier New" panose="02070309020205020404" pitchFamily="49" charset="0"/>
              </a:rPr>
              <a:t>--</a:t>
            </a:r>
            <a:r>
              <a:rPr lang="en-US" sz="1600" dirty="0">
                <a:solidFill>
                  <a:srgbClr val="000000"/>
                </a:solidFill>
                <a:latin typeface="Courier New" panose="02070309020205020404" pitchFamily="49" charset="0"/>
              </a:rPr>
              <a:t>context-name </a:t>
            </a:r>
            <a:r>
              <a:rPr lang="en-US" sz="1600" dirty="0">
                <a:solidFill>
                  <a:srgbClr val="808080"/>
                </a:solidFill>
                <a:latin typeface="Courier New" panose="02070309020205020404" pitchFamily="49" charset="0"/>
              </a:rPr>
              <a:t>"rank %q{PMI_RANK}" </a:t>
            </a:r>
            <a:r>
              <a:rPr lang="en-US" sz="1600" dirty="0">
                <a:solidFill>
                  <a:srgbClr val="000000"/>
                </a:solidFill>
                <a:latin typeface="Courier New" panose="02070309020205020404" pitchFamily="49" charset="0"/>
              </a:rPr>
              <a:t>	</a:t>
            </a:r>
            <a:endParaRPr lang="en-US" sz="1600" dirty="0"/>
          </a:p>
          <a:p>
            <a:endParaRPr lang="en-US" dirty="0"/>
          </a:p>
        </p:txBody>
      </p:sp>
      <p:sp>
        <p:nvSpPr>
          <p:cNvPr id="10" name="Rectangle 9"/>
          <p:cNvSpPr/>
          <p:nvPr/>
        </p:nvSpPr>
        <p:spPr>
          <a:xfrm>
            <a:off x="728682" y="4907368"/>
            <a:ext cx="3570443" cy="1218795"/>
          </a:xfrm>
          <a:prstGeom prst="rect">
            <a:avLst/>
          </a:prstGeom>
          <a:solidFill>
            <a:srgbClr val="F2F2F2"/>
          </a:solidFill>
          <a:ln>
            <a:solidFill>
              <a:schemeClr val="bg1"/>
            </a:solidFill>
          </a:ln>
        </p:spPr>
        <p:txBody>
          <a:bodyPr wrap="square">
            <a:spAutoFit/>
          </a:bodyPr>
          <a:lstStyle/>
          <a:p>
            <a:pPr lvl="0">
              <a:lnSpc>
                <a:spcPct val="90000"/>
              </a:lnSpc>
              <a:spcBef>
                <a:spcPts val="900"/>
              </a:spcBef>
              <a:spcAft>
                <a:spcPts val="900"/>
              </a:spcAft>
              <a:buClr>
                <a:srgbClr val="B3B3B3"/>
              </a:buClr>
              <a:buSzPct val="100000"/>
            </a:pPr>
            <a:r>
              <a:rPr lang="en-US" sz="1600" kern="0" dirty="0">
                <a:solidFill>
                  <a:srgbClr val="000000"/>
                </a:solidFill>
                <a:latin typeface="Trebuchet MS" pitchFamily="34" charset="0"/>
                <a:ea typeface="+mn-ea"/>
              </a:rPr>
              <a:t>JURECA</a:t>
            </a:r>
            <a:r>
              <a:rPr lang="en-US" sz="1600" kern="0" dirty="0">
                <a:solidFill>
                  <a:srgbClr val="000000"/>
                </a:solidFill>
                <a:latin typeface="Trebuchet MS" pitchFamily="34" charset="0"/>
              </a:rPr>
              <a:t>: </a:t>
            </a:r>
            <a:r>
              <a:rPr lang="en-US" sz="1600" kern="0" dirty="0">
                <a:solidFill>
                  <a:srgbClr val="000000"/>
                </a:solidFill>
                <a:latin typeface="Courier New" panose="02070309020205020404" pitchFamily="49" charset="0"/>
                <a:cs typeface="Courier New" panose="02070309020205020404" pitchFamily="49" charset="0"/>
              </a:rPr>
              <a:t>PMI_RANK</a:t>
            </a:r>
          </a:p>
          <a:p>
            <a:pPr lvl="0" defTabSz="914400">
              <a:lnSpc>
                <a:spcPct val="90000"/>
              </a:lnSpc>
              <a:spcBef>
                <a:spcPts val="900"/>
              </a:spcBef>
              <a:spcAft>
                <a:spcPts val="900"/>
              </a:spcAft>
              <a:buClr>
                <a:srgbClr val="B3B3B3"/>
              </a:buClr>
              <a:buSzPct val="100000"/>
            </a:pPr>
            <a:r>
              <a:rPr lang="en-US" sz="1600" kern="0" dirty="0">
                <a:solidFill>
                  <a:srgbClr val="000000"/>
                </a:solidFill>
                <a:latin typeface="Trebuchet MS" pitchFamily="34" charset="0"/>
                <a:ea typeface="+mn-ea"/>
              </a:rPr>
              <a:t>OpenMPI: </a:t>
            </a:r>
            <a:r>
              <a:rPr lang="en-US" sz="1600" kern="0" dirty="0">
                <a:solidFill>
                  <a:srgbClr val="000000"/>
                </a:solidFill>
                <a:latin typeface="Courier New" panose="02070309020205020404" pitchFamily="49" charset="0"/>
                <a:ea typeface="+mn-ea"/>
                <a:cs typeface="Courier New" panose="02070309020205020404" pitchFamily="49" charset="0"/>
              </a:rPr>
              <a:t>OMPI_COMM_WORLD_RANK</a:t>
            </a:r>
          </a:p>
          <a:p>
            <a:pPr lvl="0" defTabSz="914400">
              <a:lnSpc>
                <a:spcPct val="90000"/>
              </a:lnSpc>
              <a:spcBef>
                <a:spcPts val="900"/>
              </a:spcBef>
              <a:spcAft>
                <a:spcPts val="900"/>
              </a:spcAft>
              <a:buClr>
                <a:srgbClr val="B3B3B3"/>
              </a:buClr>
              <a:buSzPct val="100000"/>
            </a:pPr>
            <a:r>
              <a:rPr lang="en-US" sz="1600" kern="0" dirty="0">
                <a:solidFill>
                  <a:srgbClr val="000000"/>
                </a:solidFill>
                <a:latin typeface="Trebuchet MS" pitchFamily="34" charset="0"/>
                <a:ea typeface="+mn-ea"/>
              </a:rPr>
              <a:t>MVAPICH2: </a:t>
            </a:r>
            <a:r>
              <a:rPr lang="en-US" sz="1600" kern="0" dirty="0">
                <a:solidFill>
                  <a:srgbClr val="000000"/>
                </a:solidFill>
                <a:latin typeface="Courier New" panose="02070309020205020404" pitchFamily="49" charset="0"/>
                <a:ea typeface="+mn-ea"/>
                <a:cs typeface="Courier New" panose="02070309020205020404" pitchFamily="49" charset="0"/>
              </a:rPr>
              <a:t>MV2_COMM_WORLD_RANK</a:t>
            </a:r>
          </a:p>
        </p:txBody>
      </p:sp>
    </p:spTree>
    <p:extLst>
      <p:ext uri="{BB962C8B-B14F-4D97-AF65-F5344CB8AC3E}">
        <p14:creationId xmlns:p14="http://schemas.microsoft.com/office/powerpoint/2010/main" val="58889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15</a:t>
            </a:fld>
            <a:endParaRPr lang="de-DE" dirty="0"/>
          </a:p>
        </p:txBody>
      </p:sp>
      <p:sp>
        <p:nvSpPr>
          <p:cNvPr id="5" name="Title 4"/>
          <p:cNvSpPr>
            <a:spLocks noGrp="1"/>
          </p:cNvSpPr>
          <p:nvPr>
            <p:ph type="title"/>
          </p:nvPr>
        </p:nvSpPr>
        <p:spPr/>
        <p:txBody>
          <a:bodyPr/>
          <a:lstStyle/>
          <a:p>
            <a:r>
              <a:rPr lang="en-US" dirty="0"/>
              <a:t>Profiling </a:t>
            </a:r>
            <a:r>
              <a:rPr lang="en-US" dirty="0" err="1"/>
              <a:t>MPI+OpenACC</a:t>
            </a:r>
            <a:r>
              <a:rPr lang="en-US" dirty="0"/>
              <a:t> applications</a:t>
            </a:r>
          </a:p>
        </p:txBody>
      </p:sp>
      <p:pic>
        <p:nvPicPr>
          <p:cNvPr id="7" name="Content Placeholder 6"/>
          <p:cNvPicPr>
            <a:picLocks noGrp="1" noChangeAspect="1"/>
          </p:cNvPicPr>
          <p:nvPr>
            <p:ph idx="1"/>
          </p:nvPr>
        </p:nvPicPr>
        <p:blipFill>
          <a:blip r:embed="rId2"/>
          <a:stretch>
            <a:fillRect/>
          </a:stretch>
        </p:blipFill>
        <p:spPr>
          <a:xfrm>
            <a:off x="728682" y="1844824"/>
            <a:ext cx="6020728" cy="4210050"/>
          </a:xfrm>
          <a:prstGeom prst="rect">
            <a:avLst/>
          </a:prstGeom>
        </p:spPr>
      </p:pic>
      <p:pic>
        <p:nvPicPr>
          <p:cNvPr id="8" name="Content Placeholder 6"/>
          <p:cNvPicPr>
            <a:picLocks noChangeAspect="1"/>
          </p:cNvPicPr>
          <p:nvPr/>
        </p:nvPicPr>
        <p:blipFill>
          <a:blip r:embed="rId3"/>
          <a:stretch>
            <a:fillRect/>
          </a:stretch>
        </p:blipFill>
        <p:spPr>
          <a:xfrm>
            <a:off x="2666072" y="2123371"/>
            <a:ext cx="6020728" cy="4210050"/>
          </a:xfrm>
          <a:prstGeom prst="rect">
            <a:avLst/>
          </a:prstGeom>
        </p:spPr>
      </p:pic>
    </p:spTree>
    <p:extLst>
      <p:ext uri="{BB962C8B-B14F-4D97-AF65-F5344CB8AC3E}">
        <p14:creationId xmlns:p14="http://schemas.microsoft.com/office/powerpoint/2010/main" val="396717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16</a:t>
            </a:fld>
            <a:endParaRPr lang="de-DE" dirty="0"/>
          </a:p>
        </p:txBody>
      </p:sp>
      <p:sp>
        <p:nvSpPr>
          <p:cNvPr id="5" name="Title 4"/>
          <p:cNvSpPr>
            <a:spLocks noGrp="1"/>
          </p:cNvSpPr>
          <p:nvPr>
            <p:ph type="title"/>
          </p:nvPr>
        </p:nvSpPr>
        <p:spPr/>
        <p:txBody>
          <a:bodyPr/>
          <a:lstStyle/>
          <a:p>
            <a:r>
              <a:rPr lang="en-US" dirty="0"/>
              <a:t>Profiling </a:t>
            </a:r>
            <a:r>
              <a:rPr lang="en-US" dirty="0" err="1"/>
              <a:t>MPI+OpenACC</a:t>
            </a:r>
            <a:r>
              <a:rPr lang="en-US" dirty="0"/>
              <a:t> applications</a:t>
            </a:r>
          </a:p>
        </p:txBody>
      </p:sp>
      <p:pic>
        <p:nvPicPr>
          <p:cNvPr id="9" name="Content Placeholder 8"/>
          <p:cNvPicPr>
            <a:picLocks noGrp="1" noChangeAspect="1"/>
          </p:cNvPicPr>
          <p:nvPr>
            <p:ph idx="1"/>
          </p:nvPr>
        </p:nvPicPr>
        <p:blipFill rotWithShape="1">
          <a:blip r:embed="rId2"/>
          <a:srcRect l="15350" t="15109" r="15350" b="12523"/>
          <a:stretch/>
        </p:blipFill>
        <p:spPr>
          <a:xfrm>
            <a:off x="720000" y="1732475"/>
            <a:ext cx="6615905" cy="4210050"/>
          </a:xfrm>
          <a:prstGeom prst="rect">
            <a:avLst/>
          </a:prstGeom>
        </p:spPr>
      </p:pic>
      <p:sp>
        <p:nvSpPr>
          <p:cNvPr id="10" name="Rectangle 9"/>
          <p:cNvSpPr/>
          <p:nvPr/>
        </p:nvSpPr>
        <p:spPr>
          <a:xfrm>
            <a:off x="728683" y="2636912"/>
            <a:ext cx="1323038" cy="205740"/>
          </a:xfrm>
          <a:prstGeom prst="rect">
            <a:avLst/>
          </a:prstGeom>
          <a:noFill/>
          <a:ln w="25400" cap="flat" cmpd="sng" algn="ctr">
            <a:solidFill>
              <a:srgbClr val="76B900"/>
            </a:solidFill>
            <a:prstDash val="solid"/>
          </a:ln>
          <a:effectLst/>
        </p:spPr>
        <p:txBody>
          <a:bodyPr lIns="82296" tIns="41148" rIns="82296" bIns="41148"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rebuchet MS"/>
              <a:ea typeface="+mn-ea"/>
              <a:cs typeface="+mn-cs"/>
            </a:endParaRPr>
          </a:p>
        </p:txBody>
      </p:sp>
      <p:pic>
        <p:nvPicPr>
          <p:cNvPr id="11" name="Picture 10"/>
          <p:cNvPicPr>
            <a:picLocks noChangeAspect="1"/>
          </p:cNvPicPr>
          <p:nvPr/>
        </p:nvPicPr>
        <p:blipFill rotWithShape="1">
          <a:blip r:embed="rId3"/>
          <a:srcRect l="34166" t="21570" r="34167" b="30615"/>
          <a:stretch/>
        </p:blipFill>
        <p:spPr>
          <a:xfrm>
            <a:off x="1331640" y="2865354"/>
            <a:ext cx="2895600" cy="2664296"/>
          </a:xfrm>
          <a:prstGeom prst="rect">
            <a:avLst/>
          </a:prstGeom>
        </p:spPr>
      </p:pic>
      <p:pic>
        <p:nvPicPr>
          <p:cNvPr id="12" name="Picture 11"/>
          <p:cNvPicPr>
            <a:picLocks noChangeAspect="1"/>
          </p:cNvPicPr>
          <p:nvPr/>
        </p:nvPicPr>
        <p:blipFill rotWithShape="1">
          <a:blip r:embed="rId4"/>
          <a:srcRect l="34166" t="21570" r="34167" b="30615"/>
          <a:stretch/>
        </p:blipFill>
        <p:spPr>
          <a:xfrm>
            <a:off x="1820409" y="2865354"/>
            <a:ext cx="2895600" cy="2664296"/>
          </a:xfrm>
          <a:prstGeom prst="rect">
            <a:avLst/>
          </a:prstGeom>
        </p:spPr>
      </p:pic>
      <p:pic>
        <p:nvPicPr>
          <p:cNvPr id="13" name="Picture 12"/>
          <p:cNvPicPr>
            <a:picLocks noChangeAspect="1"/>
          </p:cNvPicPr>
          <p:nvPr/>
        </p:nvPicPr>
        <p:blipFill rotWithShape="1">
          <a:blip r:embed="rId5"/>
          <a:srcRect l="34166" t="21570" r="34167" b="30615"/>
          <a:stretch/>
        </p:blipFill>
        <p:spPr>
          <a:xfrm>
            <a:off x="2260798" y="2865354"/>
            <a:ext cx="2895600" cy="2664296"/>
          </a:xfrm>
          <a:prstGeom prst="rect">
            <a:avLst/>
          </a:prstGeom>
        </p:spPr>
      </p:pic>
      <p:pic>
        <p:nvPicPr>
          <p:cNvPr id="14" name="Picture 13"/>
          <p:cNvPicPr>
            <a:picLocks noChangeAspect="1"/>
          </p:cNvPicPr>
          <p:nvPr/>
        </p:nvPicPr>
        <p:blipFill rotWithShape="1">
          <a:blip r:embed="rId6"/>
          <a:srcRect l="29525" t="21570" r="29526" b="25446"/>
          <a:stretch/>
        </p:blipFill>
        <p:spPr>
          <a:xfrm>
            <a:off x="2492110" y="2721338"/>
            <a:ext cx="3744416" cy="2952328"/>
          </a:xfrm>
          <a:prstGeom prst="rect">
            <a:avLst/>
          </a:prstGeom>
        </p:spPr>
      </p:pic>
      <p:pic>
        <p:nvPicPr>
          <p:cNvPr id="15" name="Picture 14"/>
          <p:cNvPicPr>
            <a:picLocks noChangeAspect="1"/>
          </p:cNvPicPr>
          <p:nvPr/>
        </p:nvPicPr>
        <p:blipFill rotWithShape="1">
          <a:blip r:embed="rId7"/>
          <a:srcRect l="34166" t="21570" r="34167" b="30615"/>
          <a:stretch/>
        </p:blipFill>
        <p:spPr>
          <a:xfrm>
            <a:off x="3233617" y="2865354"/>
            <a:ext cx="2895600" cy="2664296"/>
          </a:xfrm>
          <a:prstGeom prst="rect">
            <a:avLst/>
          </a:prstGeom>
        </p:spPr>
      </p:pic>
    </p:spTree>
    <p:extLst>
      <p:ext uri="{BB962C8B-B14F-4D97-AF65-F5344CB8AC3E}">
        <p14:creationId xmlns:p14="http://schemas.microsoft.com/office/powerpoint/2010/main" val="9045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17</a:t>
            </a:fld>
            <a:endParaRPr lang="de-DE" dirty="0"/>
          </a:p>
        </p:txBody>
      </p:sp>
      <p:sp>
        <p:nvSpPr>
          <p:cNvPr id="5" name="Title 4"/>
          <p:cNvSpPr>
            <a:spLocks noGrp="1"/>
          </p:cNvSpPr>
          <p:nvPr>
            <p:ph type="title"/>
          </p:nvPr>
        </p:nvSpPr>
        <p:spPr/>
        <p:txBody>
          <a:bodyPr/>
          <a:lstStyle/>
          <a:p>
            <a:r>
              <a:rPr lang="en-US" dirty="0"/>
              <a:t>Profiling </a:t>
            </a:r>
            <a:r>
              <a:rPr lang="en-US" dirty="0" err="1"/>
              <a:t>MPI+OpenACC</a:t>
            </a:r>
            <a:r>
              <a:rPr lang="en-US" dirty="0"/>
              <a:t> applications</a:t>
            </a:r>
          </a:p>
        </p:txBody>
      </p:sp>
      <p:pic>
        <p:nvPicPr>
          <p:cNvPr id="10" name="Content Placeholder 9"/>
          <p:cNvPicPr>
            <a:picLocks noGrp="1" noChangeAspect="1"/>
          </p:cNvPicPr>
          <p:nvPr>
            <p:ph idx="1"/>
          </p:nvPr>
        </p:nvPicPr>
        <p:blipFill rotWithShape="1">
          <a:blip r:embed="rId2"/>
          <a:srcRect l="15350" t="15109" r="15350" b="12524"/>
          <a:stretch/>
        </p:blipFill>
        <p:spPr>
          <a:xfrm>
            <a:off x="1178277" y="1916113"/>
            <a:ext cx="6615997" cy="4210050"/>
          </a:xfrm>
          <a:prstGeom prst="rect">
            <a:avLst/>
          </a:prstGeom>
        </p:spPr>
      </p:pic>
    </p:spTree>
    <p:extLst>
      <p:ext uri="{BB962C8B-B14F-4D97-AF65-F5344CB8AC3E}">
        <p14:creationId xmlns:p14="http://schemas.microsoft.com/office/powerpoint/2010/main" val="3755701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18</a:t>
            </a:fld>
            <a:endParaRPr lang="de-DE" dirty="0"/>
          </a:p>
        </p:txBody>
      </p:sp>
      <p:sp>
        <p:nvSpPr>
          <p:cNvPr id="5" name="Title 4"/>
          <p:cNvSpPr>
            <a:spLocks noGrp="1"/>
          </p:cNvSpPr>
          <p:nvPr>
            <p:ph type="title"/>
          </p:nvPr>
        </p:nvSpPr>
        <p:spPr/>
        <p:txBody>
          <a:bodyPr/>
          <a:lstStyle/>
          <a:p>
            <a:r>
              <a:rPr lang="en-US" dirty="0"/>
              <a:t>Profiling </a:t>
            </a:r>
            <a:r>
              <a:rPr lang="en-US" dirty="0" err="1"/>
              <a:t>MPI+OpenACC</a:t>
            </a:r>
            <a:r>
              <a:rPr lang="en-US" dirty="0"/>
              <a:t> applications</a:t>
            </a:r>
          </a:p>
        </p:txBody>
      </p:sp>
      <p:sp>
        <p:nvSpPr>
          <p:cNvPr id="6" name="Content Placeholder 5"/>
          <p:cNvSpPr>
            <a:spLocks noGrp="1"/>
          </p:cNvSpPr>
          <p:nvPr>
            <p:ph idx="1"/>
          </p:nvPr>
        </p:nvSpPr>
        <p:spPr/>
        <p:txBody>
          <a:bodyPr/>
          <a:lstStyle/>
          <a:p>
            <a:r>
              <a:rPr lang="en-US" dirty="0"/>
              <a:t>Multiple parallel profiling tools are CUDA-aware</a:t>
            </a:r>
          </a:p>
          <a:p>
            <a:pPr lvl="1"/>
            <a:r>
              <a:rPr lang="en-US" dirty="0"/>
              <a:t>Score-P</a:t>
            </a:r>
          </a:p>
          <a:p>
            <a:pPr lvl="1"/>
            <a:r>
              <a:rPr lang="en-US" dirty="0"/>
              <a:t>Vampir</a:t>
            </a:r>
          </a:p>
          <a:p>
            <a:pPr lvl="1"/>
            <a:r>
              <a:rPr lang="en-US" dirty="0"/>
              <a:t>Tau</a:t>
            </a:r>
          </a:p>
          <a:p>
            <a:r>
              <a:rPr lang="en-US" dirty="0"/>
              <a:t>These tools are good for discovering MPI issues as well as basic CUDA performance inhibitors.</a:t>
            </a:r>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682" y="4327679"/>
            <a:ext cx="4389120" cy="204025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402" y="4350608"/>
            <a:ext cx="3287053" cy="2016059"/>
          </a:xfrm>
          <a:prstGeom prst="rect">
            <a:avLst/>
          </a:prstGeom>
        </p:spPr>
      </p:pic>
    </p:spTree>
    <p:extLst>
      <p:ext uri="{BB962C8B-B14F-4D97-AF65-F5344CB8AC3E}">
        <p14:creationId xmlns:p14="http://schemas.microsoft.com/office/powerpoint/2010/main" val="2052971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19</a:t>
            </a:fld>
            <a:endParaRPr lang="de-DE" dirty="0"/>
          </a:p>
        </p:txBody>
      </p:sp>
      <p:sp>
        <p:nvSpPr>
          <p:cNvPr id="5" name="Title 4"/>
          <p:cNvSpPr>
            <a:spLocks noGrp="1"/>
          </p:cNvSpPr>
          <p:nvPr>
            <p:ph type="title"/>
          </p:nvPr>
        </p:nvSpPr>
        <p:spPr/>
        <p:txBody>
          <a:bodyPr/>
          <a:lstStyle/>
          <a:p>
            <a:r>
              <a:rPr lang="en-US" dirty="0"/>
              <a:t>Communication + Computation Overlap</a:t>
            </a:r>
          </a:p>
        </p:txBody>
      </p:sp>
      <p:graphicFrame>
        <p:nvGraphicFramePr>
          <p:cNvPr id="7" name="Content Placeholder 5"/>
          <p:cNvGraphicFramePr>
            <a:graphicFrameLocks noGrp="1"/>
          </p:cNvGraphicFramePr>
          <p:nvPr>
            <p:ph idx="4294967295"/>
            <p:extLst>
              <p:ext uri="{D42A27DB-BD31-4B8C-83A1-F6EECF244321}">
                <p14:modId xmlns:p14="http://schemas.microsoft.com/office/powerpoint/2010/main" val="806429470"/>
              </p:ext>
            </p:extLst>
          </p:nvPr>
        </p:nvGraphicFramePr>
        <p:xfrm>
          <a:off x="323528" y="1732475"/>
          <a:ext cx="8640960" cy="4583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212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a:t>
            </a:fld>
            <a:endParaRPr lang="de-DE" dirty="0"/>
          </a:p>
        </p:txBody>
      </p:sp>
      <p:sp>
        <p:nvSpPr>
          <p:cNvPr id="5" name="Title 4"/>
          <p:cNvSpPr>
            <a:spLocks noGrp="1"/>
          </p:cNvSpPr>
          <p:nvPr>
            <p:ph type="title"/>
          </p:nvPr>
        </p:nvSpPr>
        <p:spPr/>
        <p:txBody>
          <a:bodyPr/>
          <a:lstStyle/>
          <a:p>
            <a:r>
              <a:rPr lang="de-DE" dirty="0" err="1"/>
              <a:t>MPI+OpenACC</a:t>
            </a:r>
            <a:endParaRPr lang="en-US" dirty="0"/>
          </a:p>
        </p:txBody>
      </p:sp>
      <p:grpSp>
        <p:nvGrpSpPr>
          <p:cNvPr id="152" name="Group 151"/>
          <p:cNvGrpSpPr/>
          <p:nvPr/>
        </p:nvGrpSpPr>
        <p:grpSpPr>
          <a:xfrm>
            <a:off x="6326048" y="2166763"/>
            <a:ext cx="2045112" cy="3092929"/>
            <a:chOff x="974925" y="1774264"/>
            <a:chExt cx="2045112" cy="3092929"/>
          </a:xfrm>
        </p:grpSpPr>
        <p:sp>
          <p:nvSpPr>
            <p:cNvPr id="153" name="Rectangle 152"/>
            <p:cNvSpPr/>
            <p:nvPr/>
          </p:nvSpPr>
          <p:spPr>
            <a:xfrm>
              <a:off x="2197314" y="2223739"/>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54" name="Rectangle 153"/>
            <p:cNvSpPr/>
            <p:nvPr/>
          </p:nvSpPr>
          <p:spPr>
            <a:xfrm>
              <a:off x="1057262" y="4447794"/>
              <a:ext cx="738000" cy="307198"/>
            </a:xfrm>
            <a:prstGeom prst="rect">
              <a:avLst/>
            </a:prstGeom>
            <a:solidFill>
              <a:srgbClr val="FF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IB</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55" name="Rectangle 154"/>
            <p:cNvSpPr/>
            <p:nvPr/>
          </p:nvSpPr>
          <p:spPr>
            <a:xfrm>
              <a:off x="2137193" y="2899195"/>
              <a:ext cx="738000" cy="738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CPU</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56" name="Rectangle 155"/>
            <p:cNvSpPr/>
            <p:nvPr/>
          </p:nvSpPr>
          <p:spPr>
            <a:xfrm>
              <a:off x="1057262" y="2899195"/>
              <a:ext cx="738000" cy="738000"/>
            </a:xfrm>
            <a:prstGeom prst="rect">
              <a:avLst/>
            </a:prstGeom>
            <a:solidFill>
              <a:srgbClr val="76B9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GPU</a:t>
              </a:r>
              <a:endParaRPr kumimoji="0" lang="en-US" sz="1400" b="0" i="0" u="none" strike="noStrike" kern="0" cap="none" spc="0" normalizeH="0" baseline="0" noProof="0" dirty="0">
                <a:ln>
                  <a:noFill/>
                </a:ln>
                <a:solidFill>
                  <a:srgbClr val="000000"/>
                </a:solidFill>
                <a:effectLst/>
                <a:uLnTx/>
                <a:uFillTx/>
                <a:latin typeface="Trebuchet MS"/>
                <a:ea typeface="+mn-ea"/>
                <a:cs typeface="+mn-cs"/>
              </a:endParaRPr>
            </a:p>
          </p:txBody>
        </p:sp>
        <p:sp>
          <p:nvSpPr>
            <p:cNvPr id="157" name="Rectangle 156"/>
            <p:cNvSpPr/>
            <p:nvPr/>
          </p:nvSpPr>
          <p:spPr>
            <a:xfrm>
              <a:off x="2137193" y="2286727"/>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58" name="Straight Arrow Connector 157"/>
            <p:cNvCxnSpPr>
              <a:stCxn id="157" idx="2"/>
              <a:endCxn id="155" idx="0"/>
            </p:cNvCxnSpPr>
            <p:nvPr/>
          </p:nvCxnSpPr>
          <p:spPr>
            <a:xfrm>
              <a:off x="2506193" y="2657527"/>
              <a:ext cx="0" cy="241668"/>
            </a:xfrm>
            <a:prstGeom prst="straightConnector1">
              <a:avLst/>
            </a:prstGeom>
            <a:noFill/>
            <a:ln w="9525" cap="flat" cmpd="sng" algn="ctr">
              <a:solidFill>
                <a:srgbClr val="0071C5"/>
              </a:solidFill>
              <a:prstDash val="solid"/>
              <a:headEnd type="triangle"/>
              <a:tailEnd type="triangle"/>
            </a:ln>
            <a:effectLst/>
          </p:spPr>
        </p:cxnSp>
        <p:cxnSp>
          <p:nvCxnSpPr>
            <p:cNvPr id="159" name="Straight Arrow Connector 158"/>
            <p:cNvCxnSpPr>
              <a:stCxn id="160" idx="0"/>
              <a:endCxn id="155" idx="2"/>
            </p:cNvCxnSpPr>
            <p:nvPr/>
          </p:nvCxnSpPr>
          <p:spPr>
            <a:xfrm flipH="1" flipV="1">
              <a:off x="2506193" y="3637195"/>
              <a:ext cx="1755" cy="358719"/>
            </a:xfrm>
            <a:prstGeom prst="straightConnector1">
              <a:avLst/>
            </a:prstGeom>
            <a:noFill/>
            <a:ln w="9525" cap="flat" cmpd="sng" algn="ctr">
              <a:solidFill>
                <a:srgbClr val="000000"/>
              </a:solidFill>
              <a:prstDash val="solid"/>
              <a:headEnd type="triangle"/>
              <a:tailEnd type="triangle"/>
            </a:ln>
            <a:effectLst/>
          </p:spPr>
        </p:cxnSp>
        <p:sp>
          <p:nvSpPr>
            <p:cNvPr id="160" name="Rectangle 159"/>
            <p:cNvSpPr/>
            <p:nvPr/>
          </p:nvSpPr>
          <p:spPr>
            <a:xfrm>
              <a:off x="2137193" y="3995914"/>
              <a:ext cx="741509" cy="360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err="1">
                  <a:ln>
                    <a:noFill/>
                  </a:ln>
                  <a:solidFill>
                    <a:srgbClr val="FFFFFF"/>
                  </a:solidFill>
                  <a:effectLst/>
                  <a:uLnTx/>
                  <a:uFillTx/>
                  <a:latin typeface="Trebuchet MS"/>
                  <a:ea typeface="+mn-ea"/>
                  <a:cs typeface="+mn-cs"/>
                </a:rPr>
                <a:t>PCIe</a:t>
              </a:r>
              <a:endParaRPr kumimoji="0" lang="de-DE" sz="1200" b="0" i="0" u="none" strike="noStrike" kern="0" cap="none" spc="0" normalizeH="0" baseline="0" noProof="0" dirty="0">
                <a:ln>
                  <a:noFill/>
                </a:ln>
                <a:solidFill>
                  <a:srgbClr val="FFFFFF"/>
                </a:solidFill>
                <a:effectLst/>
                <a:uLnTx/>
                <a:uFillTx/>
                <a:latin typeface="Trebuchet MS"/>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a:ln>
                    <a:noFill/>
                  </a:ln>
                  <a:solidFill>
                    <a:srgbClr val="FFFFFF"/>
                  </a:solidFill>
                  <a:effectLst/>
                  <a:uLnTx/>
                  <a:uFillTx/>
                  <a:latin typeface="Trebuchet MS"/>
                  <a:ea typeface="+mn-ea"/>
                  <a:cs typeface="+mn-cs"/>
                </a:rPr>
                <a:t>Switch</a:t>
              </a:r>
              <a:endParaRPr kumimoji="0" lang="en-US" sz="12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61" name="Elbow Connector 121"/>
            <p:cNvCxnSpPr>
              <a:stCxn id="160" idx="1"/>
              <a:endCxn id="154" idx="0"/>
            </p:cNvCxnSpPr>
            <p:nvPr/>
          </p:nvCxnSpPr>
          <p:spPr>
            <a:xfrm rot="10800000" flipV="1">
              <a:off x="1426263" y="4175914"/>
              <a:ext cx="710931" cy="271880"/>
            </a:xfrm>
            <a:prstGeom prst="bentConnector2">
              <a:avLst/>
            </a:prstGeom>
            <a:noFill/>
            <a:ln w="9525" cap="flat" cmpd="sng" algn="ctr">
              <a:solidFill>
                <a:srgbClr val="000000"/>
              </a:solidFill>
              <a:prstDash val="solid"/>
              <a:headEnd type="triangle"/>
              <a:tailEnd type="triangle"/>
            </a:ln>
            <a:effectLst/>
          </p:spPr>
        </p:cxnSp>
        <p:cxnSp>
          <p:nvCxnSpPr>
            <p:cNvPr id="162" name="Elbow Connector 122"/>
            <p:cNvCxnSpPr>
              <a:stCxn id="160" idx="1"/>
              <a:endCxn id="156" idx="2"/>
            </p:cNvCxnSpPr>
            <p:nvPr/>
          </p:nvCxnSpPr>
          <p:spPr>
            <a:xfrm rot="10800000">
              <a:off x="1426263" y="3637196"/>
              <a:ext cx="710931" cy="538719"/>
            </a:xfrm>
            <a:prstGeom prst="bentConnector2">
              <a:avLst/>
            </a:prstGeom>
            <a:noFill/>
            <a:ln w="9525" cap="flat" cmpd="sng" algn="ctr">
              <a:solidFill>
                <a:srgbClr val="000000"/>
              </a:solidFill>
              <a:prstDash val="solid"/>
              <a:headEnd type="triangle"/>
              <a:tailEnd type="triangle"/>
            </a:ln>
            <a:effectLst/>
          </p:spPr>
        </p:cxnSp>
        <p:sp>
          <p:nvSpPr>
            <p:cNvPr id="163" name="Rectangle 162"/>
            <p:cNvSpPr/>
            <p:nvPr/>
          </p:nvSpPr>
          <p:spPr>
            <a:xfrm>
              <a:off x="1123246" y="2220272"/>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64" name="Rectangle 163"/>
            <p:cNvSpPr/>
            <p:nvPr/>
          </p:nvSpPr>
          <p:spPr>
            <a:xfrm>
              <a:off x="1063125" y="2283260"/>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MEM</a:t>
              </a:r>
              <a:endParaRPr kumimoji="0" lang="en-US" sz="1800" b="0" i="0" u="none" strike="noStrike" kern="0" cap="none" spc="0" normalizeH="0" baseline="0" noProof="0" dirty="0">
                <a:ln>
                  <a:noFill/>
                </a:ln>
                <a:solidFill>
                  <a:srgbClr val="000000"/>
                </a:solidFill>
                <a:effectLst/>
                <a:uLnTx/>
                <a:uFillTx/>
                <a:latin typeface="Trebuchet MS"/>
                <a:ea typeface="+mn-ea"/>
                <a:cs typeface="+mn-cs"/>
              </a:endParaRPr>
            </a:p>
          </p:txBody>
        </p:sp>
        <p:cxnSp>
          <p:nvCxnSpPr>
            <p:cNvPr id="165" name="Straight Arrow Connector 164"/>
            <p:cNvCxnSpPr>
              <a:stCxn id="164" idx="2"/>
              <a:endCxn id="156" idx="0"/>
            </p:cNvCxnSpPr>
            <p:nvPr/>
          </p:nvCxnSpPr>
          <p:spPr>
            <a:xfrm flipH="1">
              <a:off x="1426262" y="2654060"/>
              <a:ext cx="5863" cy="245135"/>
            </a:xfrm>
            <a:prstGeom prst="straightConnector1">
              <a:avLst/>
            </a:prstGeom>
            <a:noFill/>
            <a:ln w="9525" cap="flat" cmpd="sng" algn="ctr">
              <a:solidFill>
                <a:srgbClr val="76B900"/>
              </a:solidFill>
              <a:prstDash val="solid"/>
              <a:headEnd type="triangle"/>
              <a:tailEnd type="triangle"/>
            </a:ln>
            <a:effectLst/>
          </p:spPr>
        </p:cxnSp>
        <p:sp>
          <p:nvSpPr>
            <p:cNvPr id="166" name="Rectangle 165"/>
            <p:cNvSpPr/>
            <p:nvPr/>
          </p:nvSpPr>
          <p:spPr>
            <a:xfrm>
              <a:off x="974925" y="1774264"/>
              <a:ext cx="2045112" cy="3092929"/>
            </a:xfrm>
            <a:prstGeom prst="rect">
              <a:avLst/>
            </a:prstGeom>
            <a:noFill/>
            <a:ln w="25400" cap="flat" cmpd="sng" algn="ctr">
              <a:solidFill>
                <a:srgbClr val="000000"/>
              </a:solidFill>
              <a:prstDash val="solid"/>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rebuchet MS"/>
                  <a:ea typeface="+mn-ea"/>
                  <a:cs typeface="+mn-cs"/>
                </a:rPr>
                <a:t>Node N-1</a:t>
              </a:r>
            </a:p>
          </p:txBody>
        </p:sp>
      </p:grpSp>
      <p:grpSp>
        <p:nvGrpSpPr>
          <p:cNvPr id="167" name="Group 166"/>
          <p:cNvGrpSpPr/>
          <p:nvPr/>
        </p:nvGrpSpPr>
        <p:grpSpPr>
          <a:xfrm>
            <a:off x="1259632" y="2166763"/>
            <a:ext cx="2045112" cy="3092929"/>
            <a:chOff x="974925" y="1774264"/>
            <a:chExt cx="2045112" cy="3092929"/>
          </a:xfrm>
        </p:grpSpPr>
        <p:sp>
          <p:nvSpPr>
            <p:cNvPr id="168" name="Rectangle 167"/>
            <p:cNvSpPr/>
            <p:nvPr/>
          </p:nvSpPr>
          <p:spPr>
            <a:xfrm>
              <a:off x="2197314" y="2223739"/>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69" name="Rectangle 168"/>
            <p:cNvSpPr/>
            <p:nvPr/>
          </p:nvSpPr>
          <p:spPr>
            <a:xfrm>
              <a:off x="1057262" y="4447793"/>
              <a:ext cx="738000" cy="307198"/>
            </a:xfrm>
            <a:prstGeom prst="rect">
              <a:avLst/>
            </a:prstGeom>
            <a:solidFill>
              <a:srgbClr val="FF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IB</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70" name="Rectangle 169"/>
            <p:cNvSpPr/>
            <p:nvPr/>
          </p:nvSpPr>
          <p:spPr>
            <a:xfrm>
              <a:off x="2137193" y="2899195"/>
              <a:ext cx="738000" cy="738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CPU</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71" name="Rectangle 170"/>
            <p:cNvSpPr/>
            <p:nvPr/>
          </p:nvSpPr>
          <p:spPr>
            <a:xfrm>
              <a:off x="1057262" y="2899195"/>
              <a:ext cx="738000" cy="738000"/>
            </a:xfrm>
            <a:prstGeom prst="rect">
              <a:avLst/>
            </a:prstGeom>
            <a:solidFill>
              <a:srgbClr val="76B9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GPU</a:t>
              </a:r>
              <a:endParaRPr kumimoji="0" lang="en-US" sz="1400" b="0" i="0" u="none" strike="noStrike" kern="0" cap="none" spc="0" normalizeH="0" baseline="0" noProof="0" dirty="0">
                <a:ln>
                  <a:noFill/>
                </a:ln>
                <a:solidFill>
                  <a:srgbClr val="000000"/>
                </a:solidFill>
                <a:effectLst/>
                <a:uLnTx/>
                <a:uFillTx/>
                <a:latin typeface="Trebuchet MS"/>
                <a:ea typeface="+mn-ea"/>
                <a:cs typeface="+mn-cs"/>
              </a:endParaRPr>
            </a:p>
          </p:txBody>
        </p:sp>
        <p:sp>
          <p:nvSpPr>
            <p:cNvPr id="172" name="Rectangle 171"/>
            <p:cNvSpPr/>
            <p:nvPr/>
          </p:nvSpPr>
          <p:spPr>
            <a:xfrm>
              <a:off x="2137193" y="2286727"/>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73" name="Straight Arrow Connector 172"/>
            <p:cNvCxnSpPr>
              <a:stCxn id="172" idx="2"/>
              <a:endCxn id="170" idx="0"/>
            </p:cNvCxnSpPr>
            <p:nvPr/>
          </p:nvCxnSpPr>
          <p:spPr>
            <a:xfrm>
              <a:off x="2506193" y="2657527"/>
              <a:ext cx="0" cy="241668"/>
            </a:xfrm>
            <a:prstGeom prst="straightConnector1">
              <a:avLst/>
            </a:prstGeom>
            <a:noFill/>
            <a:ln w="9525" cap="flat" cmpd="sng" algn="ctr">
              <a:solidFill>
                <a:srgbClr val="0071C5"/>
              </a:solidFill>
              <a:prstDash val="solid"/>
              <a:headEnd type="triangle"/>
              <a:tailEnd type="triangle"/>
            </a:ln>
            <a:effectLst/>
          </p:spPr>
        </p:cxnSp>
        <p:cxnSp>
          <p:nvCxnSpPr>
            <p:cNvPr id="174" name="Straight Arrow Connector 173"/>
            <p:cNvCxnSpPr>
              <a:stCxn id="175" idx="0"/>
              <a:endCxn id="170" idx="2"/>
            </p:cNvCxnSpPr>
            <p:nvPr/>
          </p:nvCxnSpPr>
          <p:spPr>
            <a:xfrm flipH="1" flipV="1">
              <a:off x="2506193" y="3637195"/>
              <a:ext cx="1755" cy="358719"/>
            </a:xfrm>
            <a:prstGeom prst="straightConnector1">
              <a:avLst/>
            </a:prstGeom>
            <a:noFill/>
            <a:ln w="9525" cap="flat" cmpd="sng" algn="ctr">
              <a:solidFill>
                <a:srgbClr val="000000"/>
              </a:solidFill>
              <a:prstDash val="solid"/>
              <a:headEnd type="triangle"/>
              <a:tailEnd type="triangle"/>
            </a:ln>
            <a:effectLst/>
          </p:spPr>
        </p:cxnSp>
        <p:sp>
          <p:nvSpPr>
            <p:cNvPr id="175" name="Rectangle 174"/>
            <p:cNvSpPr/>
            <p:nvPr/>
          </p:nvSpPr>
          <p:spPr>
            <a:xfrm>
              <a:off x="2137193" y="3995914"/>
              <a:ext cx="741509" cy="360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err="1">
                  <a:ln>
                    <a:noFill/>
                  </a:ln>
                  <a:solidFill>
                    <a:srgbClr val="FFFFFF"/>
                  </a:solidFill>
                  <a:effectLst/>
                  <a:uLnTx/>
                  <a:uFillTx/>
                  <a:latin typeface="Trebuchet MS"/>
                  <a:ea typeface="+mn-ea"/>
                  <a:cs typeface="+mn-cs"/>
                </a:rPr>
                <a:t>PCIe</a:t>
              </a:r>
              <a:endParaRPr kumimoji="0" lang="de-DE" sz="1200" b="0" i="0" u="none" strike="noStrike" kern="0" cap="none" spc="0" normalizeH="0" baseline="0" noProof="0" dirty="0">
                <a:ln>
                  <a:noFill/>
                </a:ln>
                <a:solidFill>
                  <a:srgbClr val="FFFFFF"/>
                </a:solidFill>
                <a:effectLst/>
                <a:uLnTx/>
                <a:uFillTx/>
                <a:latin typeface="Trebuchet MS"/>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a:ln>
                    <a:noFill/>
                  </a:ln>
                  <a:solidFill>
                    <a:srgbClr val="FFFFFF"/>
                  </a:solidFill>
                  <a:effectLst/>
                  <a:uLnTx/>
                  <a:uFillTx/>
                  <a:latin typeface="Trebuchet MS"/>
                  <a:ea typeface="+mn-ea"/>
                  <a:cs typeface="+mn-cs"/>
                </a:rPr>
                <a:t>Switch</a:t>
              </a:r>
              <a:endParaRPr kumimoji="0" lang="en-US" sz="12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76" name="Elbow Connector 33"/>
            <p:cNvCxnSpPr>
              <a:stCxn id="175" idx="1"/>
              <a:endCxn id="169" idx="0"/>
            </p:cNvCxnSpPr>
            <p:nvPr/>
          </p:nvCxnSpPr>
          <p:spPr>
            <a:xfrm rot="10800000" flipV="1">
              <a:off x="1426263" y="4175913"/>
              <a:ext cx="710931" cy="271879"/>
            </a:xfrm>
            <a:prstGeom prst="bentConnector2">
              <a:avLst/>
            </a:prstGeom>
            <a:noFill/>
            <a:ln w="9525" cap="flat" cmpd="sng" algn="ctr">
              <a:solidFill>
                <a:srgbClr val="000000"/>
              </a:solidFill>
              <a:prstDash val="solid"/>
              <a:headEnd type="triangle"/>
              <a:tailEnd type="triangle"/>
            </a:ln>
            <a:effectLst/>
          </p:spPr>
        </p:cxnSp>
        <p:cxnSp>
          <p:nvCxnSpPr>
            <p:cNvPr id="177" name="Elbow Connector 37"/>
            <p:cNvCxnSpPr>
              <a:stCxn id="175" idx="1"/>
              <a:endCxn id="171" idx="2"/>
            </p:cNvCxnSpPr>
            <p:nvPr/>
          </p:nvCxnSpPr>
          <p:spPr>
            <a:xfrm rot="10800000">
              <a:off x="1426263" y="3637196"/>
              <a:ext cx="710931" cy="538719"/>
            </a:xfrm>
            <a:prstGeom prst="bentConnector2">
              <a:avLst/>
            </a:prstGeom>
            <a:noFill/>
            <a:ln w="9525" cap="flat" cmpd="sng" algn="ctr">
              <a:solidFill>
                <a:srgbClr val="000000"/>
              </a:solidFill>
              <a:prstDash val="solid"/>
              <a:headEnd type="triangle"/>
              <a:tailEnd type="triangle"/>
            </a:ln>
            <a:effectLst/>
          </p:spPr>
        </p:cxnSp>
        <p:sp>
          <p:nvSpPr>
            <p:cNvPr id="178" name="Rectangle 177"/>
            <p:cNvSpPr/>
            <p:nvPr/>
          </p:nvSpPr>
          <p:spPr>
            <a:xfrm>
              <a:off x="1123246" y="2220272"/>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79" name="Rectangle 178"/>
            <p:cNvSpPr/>
            <p:nvPr/>
          </p:nvSpPr>
          <p:spPr>
            <a:xfrm>
              <a:off x="1063125" y="2283260"/>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MEM</a:t>
              </a:r>
              <a:endParaRPr kumimoji="0" lang="en-US" sz="1800" b="0" i="0" u="none" strike="noStrike" kern="0" cap="none" spc="0" normalizeH="0" baseline="0" noProof="0" dirty="0">
                <a:ln>
                  <a:noFill/>
                </a:ln>
                <a:solidFill>
                  <a:srgbClr val="000000"/>
                </a:solidFill>
                <a:effectLst/>
                <a:uLnTx/>
                <a:uFillTx/>
                <a:latin typeface="Trebuchet MS"/>
                <a:ea typeface="+mn-ea"/>
                <a:cs typeface="+mn-cs"/>
              </a:endParaRPr>
            </a:p>
          </p:txBody>
        </p:sp>
        <p:cxnSp>
          <p:nvCxnSpPr>
            <p:cNvPr id="180" name="Straight Arrow Connector 179"/>
            <p:cNvCxnSpPr>
              <a:stCxn id="179" idx="2"/>
              <a:endCxn id="171" idx="0"/>
            </p:cNvCxnSpPr>
            <p:nvPr/>
          </p:nvCxnSpPr>
          <p:spPr>
            <a:xfrm flipH="1">
              <a:off x="1426262" y="2654060"/>
              <a:ext cx="5863" cy="245135"/>
            </a:xfrm>
            <a:prstGeom prst="straightConnector1">
              <a:avLst/>
            </a:prstGeom>
            <a:noFill/>
            <a:ln w="9525" cap="flat" cmpd="sng" algn="ctr">
              <a:solidFill>
                <a:srgbClr val="76B900"/>
              </a:solidFill>
              <a:prstDash val="solid"/>
              <a:headEnd type="triangle"/>
              <a:tailEnd type="triangle"/>
            </a:ln>
            <a:effectLst/>
          </p:spPr>
        </p:cxnSp>
        <p:sp>
          <p:nvSpPr>
            <p:cNvPr id="181" name="Rectangle 180"/>
            <p:cNvSpPr/>
            <p:nvPr/>
          </p:nvSpPr>
          <p:spPr>
            <a:xfrm>
              <a:off x="974925" y="1774264"/>
              <a:ext cx="2045112" cy="3092929"/>
            </a:xfrm>
            <a:prstGeom prst="rect">
              <a:avLst/>
            </a:prstGeom>
            <a:noFill/>
            <a:ln w="25400" cap="flat" cmpd="sng" algn="ctr">
              <a:solidFill>
                <a:srgbClr val="000000"/>
              </a:solidFill>
              <a:prstDash val="solid"/>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rebuchet MS"/>
                  <a:ea typeface="+mn-ea"/>
                  <a:cs typeface="+mn-cs"/>
                </a:rPr>
                <a:t>Node 0</a:t>
              </a:r>
            </a:p>
          </p:txBody>
        </p:sp>
      </p:grpSp>
      <p:cxnSp>
        <p:nvCxnSpPr>
          <p:cNvPr id="182" name="Elbow Connector 93"/>
          <p:cNvCxnSpPr>
            <a:stCxn id="169" idx="2"/>
            <a:endCxn id="188" idx="2"/>
          </p:cNvCxnSpPr>
          <p:nvPr/>
        </p:nvCxnSpPr>
        <p:spPr>
          <a:xfrm rot="16200000" flipH="1">
            <a:off x="2847357" y="4011102"/>
            <a:ext cx="1" cy="2272776"/>
          </a:xfrm>
          <a:prstGeom prst="bentConnector3">
            <a:avLst>
              <a:gd name="adj1" fmla="val 22860100000"/>
            </a:avLst>
          </a:prstGeom>
          <a:noFill/>
          <a:ln w="9525" cap="flat" cmpd="sng" algn="ctr">
            <a:solidFill>
              <a:srgbClr val="505050"/>
            </a:solidFill>
            <a:prstDash val="solid"/>
            <a:headEnd type="triangle"/>
            <a:tailEnd type="triangle"/>
          </a:ln>
          <a:effectLst/>
        </p:spPr>
      </p:cxnSp>
      <p:cxnSp>
        <p:nvCxnSpPr>
          <p:cNvPr id="183" name="Elbow Connector 96"/>
          <p:cNvCxnSpPr>
            <a:stCxn id="188" idx="2"/>
            <a:endCxn id="154" idx="2"/>
          </p:cNvCxnSpPr>
          <p:nvPr/>
        </p:nvCxnSpPr>
        <p:spPr>
          <a:xfrm rot="16200000" flipH="1">
            <a:off x="5380565" y="3750671"/>
            <a:ext cx="12700" cy="2793640"/>
          </a:xfrm>
          <a:prstGeom prst="bentConnector3">
            <a:avLst>
              <a:gd name="adj1" fmla="val 1855811"/>
            </a:avLst>
          </a:prstGeom>
          <a:noFill/>
          <a:ln w="9525" cap="flat" cmpd="sng" algn="ctr">
            <a:solidFill>
              <a:srgbClr val="505050"/>
            </a:solidFill>
            <a:prstDash val="solid"/>
            <a:headEnd type="triangle"/>
            <a:tailEnd type="triangle"/>
          </a:ln>
          <a:effectLst/>
        </p:spPr>
      </p:cxnSp>
      <p:sp>
        <p:nvSpPr>
          <p:cNvPr id="184" name="TextBox 183"/>
          <p:cNvSpPr txBox="1"/>
          <p:nvPr/>
        </p:nvSpPr>
        <p:spPr>
          <a:xfrm>
            <a:off x="5774492" y="3688061"/>
            <a:ext cx="354584" cy="341632"/>
          </a:xfrm>
          <a:prstGeom prst="rect">
            <a:avLst/>
          </a:prstGeom>
          <a:noFill/>
          <a:ln w="6350" cap="flat" cmpd="sng" algn="ctr">
            <a:noFill/>
            <a:prstDash val="solid"/>
          </a:ln>
          <a:effectLst/>
        </p:spPr>
        <p:txBody>
          <a:bodyPr wrap="none" rtlCol="0" anchor="ctr">
            <a:spAutoFit/>
          </a:bodyPr>
          <a:lstStyle/>
          <a:p>
            <a:pPr marL="0" marR="0" lvl="0" indent="0" algn="ctr" defTabSz="457200" eaLnBrk="1" fontAlgn="base" latinLnBrk="0" hangingPunct="1">
              <a:lnSpc>
                <a:spcPct val="9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000000"/>
                </a:solidFill>
                <a:effectLst/>
                <a:uLnTx/>
                <a:uFillTx/>
                <a:latin typeface="Trebuchet MS"/>
                <a:ea typeface="+mn-ea"/>
                <a:cs typeface="+mn-cs"/>
              </a:rPr>
              <a:t>…</a:t>
            </a:r>
            <a:endParaRPr kumimoji="0" lang="en-US" sz="1800" b="0" i="0" u="none" strike="noStrike" kern="0" cap="none" spc="0" normalizeH="0" baseline="0" noProof="0" dirty="0">
              <a:ln>
                <a:noFill/>
              </a:ln>
              <a:solidFill>
                <a:srgbClr val="000000"/>
              </a:solidFill>
              <a:effectLst/>
              <a:uLnTx/>
              <a:uFillTx/>
              <a:latin typeface="Trebuchet MS"/>
              <a:ea typeface="+mn-ea"/>
              <a:cs typeface="+mn-cs"/>
            </a:endParaRPr>
          </a:p>
        </p:txBody>
      </p:sp>
      <p:sp>
        <p:nvSpPr>
          <p:cNvPr id="185" name="Curved Up Arrow 102"/>
          <p:cNvSpPr/>
          <p:nvPr/>
        </p:nvSpPr>
        <p:spPr bwMode="auto">
          <a:xfrm>
            <a:off x="1652382" y="3090016"/>
            <a:ext cx="5354921" cy="2711739"/>
          </a:xfrm>
          <a:prstGeom prst="curvedUpArrow">
            <a:avLst>
              <a:gd name="adj1" fmla="val 4592"/>
              <a:gd name="adj2" fmla="val 11392"/>
              <a:gd name="adj3" fmla="val 7023"/>
            </a:avLst>
          </a:prstGeom>
          <a:solidFill>
            <a:srgbClr val="FF0000"/>
          </a:solidFill>
          <a:ln w="25400" cap="flat" cmpd="sng" algn="ctr">
            <a:noFill/>
            <a:prstDash val="solid"/>
            <a:round/>
            <a:headEnd type="none" w="med" len="med"/>
            <a:tailEnd type="none" w="sm" len="med"/>
          </a:ln>
          <a:effectLst>
            <a:outerShdw blurRad="50800" dist="38100" dir="2700000" algn="tl" rotWithShape="0">
              <a:prstClr val="black"/>
            </a:outerShdw>
          </a:effectLst>
        </p:spPr>
        <p:txBody>
          <a:bodyPr vert="horz" wrap="none" lIns="84583" tIns="42287" rIns="84583" bIns="42287" numCol="1" rtlCol="0" anchor="ctr" anchorCtr="0" compatLnSpc="1">
            <a:prstTxWarp prst="textNoShape">
              <a:avLst/>
            </a:prstTxWarp>
          </a:bodyPr>
          <a:lstStyle/>
          <a:p>
            <a:pPr marL="3969" algn="ctr" defTabSz="761243" fontAlgn="base">
              <a:spcBef>
                <a:spcPct val="0"/>
              </a:spcBef>
              <a:spcAft>
                <a:spcPct val="0"/>
              </a:spcAft>
              <a:buSzPct val="180000"/>
              <a:tabLst>
                <a:tab pos="3092500" algn="l"/>
              </a:tabLst>
              <a:defRPr/>
            </a:pPr>
            <a:endParaRPr lang="en-US" b="1" kern="0">
              <a:solidFill>
                <a:srgbClr val="FFFFFF"/>
              </a:solidFill>
              <a:ea typeface="MS PGothic" pitchFamily="34" charset="-128"/>
              <a:cs typeface="Arial" charset="0"/>
            </a:endParaRPr>
          </a:p>
        </p:txBody>
      </p:sp>
      <p:grpSp>
        <p:nvGrpSpPr>
          <p:cNvPr id="186" name="Group 185"/>
          <p:cNvGrpSpPr/>
          <p:nvPr/>
        </p:nvGrpSpPr>
        <p:grpSpPr>
          <a:xfrm>
            <a:off x="3532408" y="2166763"/>
            <a:ext cx="2045112" cy="3092929"/>
            <a:chOff x="974925" y="1774264"/>
            <a:chExt cx="2045112" cy="3092929"/>
          </a:xfrm>
        </p:grpSpPr>
        <p:sp>
          <p:nvSpPr>
            <p:cNvPr id="187" name="Rectangle 186"/>
            <p:cNvSpPr/>
            <p:nvPr/>
          </p:nvSpPr>
          <p:spPr>
            <a:xfrm>
              <a:off x="2197314" y="2223739"/>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88" name="Rectangle 187"/>
            <p:cNvSpPr/>
            <p:nvPr/>
          </p:nvSpPr>
          <p:spPr>
            <a:xfrm>
              <a:off x="1060193" y="4447794"/>
              <a:ext cx="732137" cy="307198"/>
            </a:xfrm>
            <a:prstGeom prst="rect">
              <a:avLst/>
            </a:prstGeom>
            <a:solidFill>
              <a:srgbClr val="FF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IB</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89" name="Rectangle 188"/>
            <p:cNvSpPr/>
            <p:nvPr/>
          </p:nvSpPr>
          <p:spPr>
            <a:xfrm>
              <a:off x="2137193" y="2899195"/>
              <a:ext cx="738000" cy="738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CPU</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90" name="Rectangle 189"/>
            <p:cNvSpPr/>
            <p:nvPr/>
          </p:nvSpPr>
          <p:spPr>
            <a:xfrm>
              <a:off x="1057262" y="2899195"/>
              <a:ext cx="738000" cy="738000"/>
            </a:xfrm>
            <a:prstGeom prst="rect">
              <a:avLst/>
            </a:prstGeom>
            <a:solidFill>
              <a:srgbClr val="76B9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GPU</a:t>
              </a:r>
              <a:endParaRPr kumimoji="0" lang="en-US" sz="1400" b="0" i="0" u="none" strike="noStrike" kern="0" cap="none" spc="0" normalizeH="0" baseline="0" noProof="0" dirty="0">
                <a:ln>
                  <a:noFill/>
                </a:ln>
                <a:solidFill>
                  <a:srgbClr val="000000"/>
                </a:solidFill>
                <a:effectLst/>
                <a:uLnTx/>
                <a:uFillTx/>
                <a:latin typeface="Trebuchet MS"/>
                <a:ea typeface="+mn-ea"/>
                <a:cs typeface="+mn-cs"/>
              </a:endParaRPr>
            </a:p>
          </p:txBody>
        </p:sp>
        <p:sp>
          <p:nvSpPr>
            <p:cNvPr id="191" name="Rectangle 190"/>
            <p:cNvSpPr/>
            <p:nvPr/>
          </p:nvSpPr>
          <p:spPr>
            <a:xfrm>
              <a:off x="2137193" y="2286727"/>
              <a:ext cx="738000" cy="370800"/>
            </a:xfrm>
            <a:prstGeom prst="rect">
              <a:avLst/>
            </a:prstGeom>
            <a:solidFill>
              <a:srgbClr val="0000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92" name="Straight Arrow Connector 191"/>
            <p:cNvCxnSpPr>
              <a:stCxn id="191" idx="2"/>
              <a:endCxn id="189" idx="0"/>
            </p:cNvCxnSpPr>
            <p:nvPr/>
          </p:nvCxnSpPr>
          <p:spPr>
            <a:xfrm>
              <a:off x="2506193" y="2657527"/>
              <a:ext cx="0" cy="241668"/>
            </a:xfrm>
            <a:prstGeom prst="straightConnector1">
              <a:avLst/>
            </a:prstGeom>
            <a:noFill/>
            <a:ln w="9525" cap="flat" cmpd="sng" algn="ctr">
              <a:solidFill>
                <a:srgbClr val="0071C5"/>
              </a:solidFill>
              <a:prstDash val="solid"/>
              <a:headEnd type="triangle"/>
              <a:tailEnd type="triangle"/>
            </a:ln>
            <a:effectLst/>
          </p:spPr>
        </p:cxnSp>
        <p:cxnSp>
          <p:nvCxnSpPr>
            <p:cNvPr id="193" name="Straight Arrow Connector 192"/>
            <p:cNvCxnSpPr>
              <a:stCxn id="194" idx="0"/>
              <a:endCxn id="189" idx="2"/>
            </p:cNvCxnSpPr>
            <p:nvPr/>
          </p:nvCxnSpPr>
          <p:spPr>
            <a:xfrm flipH="1" flipV="1">
              <a:off x="2506193" y="3637195"/>
              <a:ext cx="1755" cy="358719"/>
            </a:xfrm>
            <a:prstGeom prst="straightConnector1">
              <a:avLst/>
            </a:prstGeom>
            <a:noFill/>
            <a:ln w="9525" cap="flat" cmpd="sng" algn="ctr">
              <a:solidFill>
                <a:srgbClr val="000000"/>
              </a:solidFill>
              <a:prstDash val="solid"/>
              <a:headEnd type="triangle"/>
              <a:tailEnd type="triangle"/>
            </a:ln>
            <a:effectLst/>
          </p:spPr>
        </p:cxnSp>
        <p:sp>
          <p:nvSpPr>
            <p:cNvPr id="194" name="Rectangle 193"/>
            <p:cNvSpPr/>
            <p:nvPr/>
          </p:nvSpPr>
          <p:spPr>
            <a:xfrm>
              <a:off x="2137193" y="3995914"/>
              <a:ext cx="741509" cy="360000"/>
            </a:xfrm>
            <a:prstGeom prst="rect">
              <a:avLst/>
            </a:prstGeom>
            <a:solidFill>
              <a:srgbClr val="000000"/>
            </a:solidFill>
            <a:ln w="25400"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err="1">
                  <a:ln>
                    <a:noFill/>
                  </a:ln>
                  <a:solidFill>
                    <a:srgbClr val="FFFFFF"/>
                  </a:solidFill>
                  <a:effectLst/>
                  <a:uLnTx/>
                  <a:uFillTx/>
                  <a:latin typeface="Trebuchet MS"/>
                  <a:ea typeface="+mn-ea"/>
                  <a:cs typeface="+mn-cs"/>
                </a:rPr>
                <a:t>PCIe</a:t>
              </a:r>
              <a:endParaRPr kumimoji="0" lang="de-DE" sz="1200" b="0" i="0" u="none" strike="noStrike" kern="0" cap="none" spc="0" normalizeH="0" baseline="0" noProof="0" dirty="0">
                <a:ln>
                  <a:noFill/>
                </a:ln>
                <a:solidFill>
                  <a:srgbClr val="FFFFFF"/>
                </a:solidFill>
                <a:effectLst/>
                <a:uLnTx/>
                <a:uFillTx/>
                <a:latin typeface="Trebuchet MS"/>
                <a:ea typeface="+mn-ea"/>
                <a:cs typeface="+mn-cs"/>
              </a:endParaRPr>
            </a:p>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200" b="0" i="0" u="none" strike="noStrike" kern="0" cap="none" spc="0" normalizeH="0" baseline="0" noProof="0" dirty="0">
                  <a:ln>
                    <a:noFill/>
                  </a:ln>
                  <a:solidFill>
                    <a:srgbClr val="FFFFFF"/>
                  </a:solidFill>
                  <a:effectLst/>
                  <a:uLnTx/>
                  <a:uFillTx/>
                  <a:latin typeface="Trebuchet MS"/>
                  <a:ea typeface="+mn-ea"/>
                  <a:cs typeface="+mn-cs"/>
                </a:rPr>
                <a:t>Switch</a:t>
              </a:r>
              <a:endParaRPr kumimoji="0" lang="en-US" sz="12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95" name="Elbow Connector 105"/>
            <p:cNvCxnSpPr>
              <a:stCxn id="194" idx="1"/>
              <a:endCxn id="188" idx="0"/>
            </p:cNvCxnSpPr>
            <p:nvPr/>
          </p:nvCxnSpPr>
          <p:spPr>
            <a:xfrm rot="10800000" flipV="1">
              <a:off x="1426263" y="4175914"/>
              <a:ext cx="710931" cy="271880"/>
            </a:xfrm>
            <a:prstGeom prst="bentConnector2">
              <a:avLst/>
            </a:prstGeom>
            <a:noFill/>
            <a:ln w="9525" cap="flat" cmpd="sng" algn="ctr">
              <a:solidFill>
                <a:srgbClr val="000000"/>
              </a:solidFill>
              <a:prstDash val="solid"/>
              <a:headEnd type="triangle"/>
              <a:tailEnd type="triangle"/>
            </a:ln>
            <a:effectLst/>
          </p:spPr>
        </p:cxnSp>
        <p:cxnSp>
          <p:nvCxnSpPr>
            <p:cNvPr id="196" name="Elbow Connector 106"/>
            <p:cNvCxnSpPr>
              <a:stCxn id="194" idx="1"/>
              <a:endCxn id="190" idx="2"/>
            </p:cNvCxnSpPr>
            <p:nvPr/>
          </p:nvCxnSpPr>
          <p:spPr>
            <a:xfrm rot="10800000">
              <a:off x="1426263" y="3637196"/>
              <a:ext cx="710931" cy="538719"/>
            </a:xfrm>
            <a:prstGeom prst="bentConnector2">
              <a:avLst/>
            </a:prstGeom>
            <a:noFill/>
            <a:ln w="9525" cap="flat" cmpd="sng" algn="ctr">
              <a:solidFill>
                <a:srgbClr val="000000"/>
              </a:solidFill>
              <a:prstDash val="solid"/>
              <a:headEnd type="triangle"/>
              <a:tailEnd type="triangle"/>
            </a:ln>
            <a:effectLst/>
          </p:spPr>
        </p:cxnSp>
        <p:sp>
          <p:nvSpPr>
            <p:cNvPr id="197" name="Rectangle 196"/>
            <p:cNvSpPr/>
            <p:nvPr/>
          </p:nvSpPr>
          <p:spPr>
            <a:xfrm>
              <a:off x="1123246" y="2220272"/>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FFFFFF"/>
                  </a:solidFill>
                  <a:effectLst/>
                  <a:uLnTx/>
                  <a:uFillTx/>
                  <a:latin typeface="Trebuchet MS"/>
                  <a:ea typeface="+mn-ea"/>
                  <a:cs typeface="+mn-cs"/>
                </a:rPr>
                <a:t>MEM</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98" name="Rectangle 197"/>
            <p:cNvSpPr/>
            <p:nvPr/>
          </p:nvSpPr>
          <p:spPr>
            <a:xfrm>
              <a:off x="1063125" y="2283260"/>
              <a:ext cx="738000" cy="370800"/>
            </a:xfrm>
            <a:prstGeom prst="rect">
              <a:avLst/>
            </a:prstGeom>
            <a:solidFill>
              <a:srgbClr val="76B900"/>
            </a:solidFill>
            <a:ln w="9525" cap="flat" cmpd="sng" algn="ctr">
              <a:solidFill>
                <a:srgbClr val="FFFFFF"/>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400" b="0" i="0" u="none" strike="noStrike" kern="0" cap="none" spc="0" normalizeH="0" baseline="0" noProof="0" dirty="0">
                  <a:ln>
                    <a:noFill/>
                  </a:ln>
                  <a:solidFill>
                    <a:srgbClr val="000000"/>
                  </a:solidFill>
                  <a:effectLst/>
                  <a:uLnTx/>
                  <a:uFillTx/>
                  <a:latin typeface="Trebuchet MS"/>
                  <a:ea typeface="+mn-ea"/>
                  <a:cs typeface="+mn-cs"/>
                </a:rPr>
                <a:t>MEM</a:t>
              </a:r>
              <a:endParaRPr kumimoji="0" lang="en-US" sz="1800" b="0" i="0" u="none" strike="noStrike" kern="0" cap="none" spc="0" normalizeH="0" baseline="0" noProof="0" dirty="0">
                <a:ln>
                  <a:noFill/>
                </a:ln>
                <a:solidFill>
                  <a:srgbClr val="000000"/>
                </a:solidFill>
                <a:effectLst/>
                <a:uLnTx/>
                <a:uFillTx/>
                <a:latin typeface="Trebuchet MS"/>
                <a:ea typeface="+mn-ea"/>
                <a:cs typeface="+mn-cs"/>
              </a:endParaRPr>
            </a:p>
          </p:txBody>
        </p:sp>
        <p:cxnSp>
          <p:nvCxnSpPr>
            <p:cNvPr id="199" name="Straight Arrow Connector 198"/>
            <p:cNvCxnSpPr>
              <a:stCxn id="198" idx="2"/>
              <a:endCxn id="190" idx="0"/>
            </p:cNvCxnSpPr>
            <p:nvPr/>
          </p:nvCxnSpPr>
          <p:spPr>
            <a:xfrm flipH="1">
              <a:off x="1426262" y="2654060"/>
              <a:ext cx="5863" cy="245135"/>
            </a:xfrm>
            <a:prstGeom prst="straightConnector1">
              <a:avLst/>
            </a:prstGeom>
            <a:noFill/>
            <a:ln w="9525" cap="flat" cmpd="sng" algn="ctr">
              <a:solidFill>
                <a:srgbClr val="76B900"/>
              </a:solidFill>
              <a:prstDash val="solid"/>
              <a:headEnd type="triangle"/>
              <a:tailEnd type="triangle"/>
            </a:ln>
            <a:effectLst/>
          </p:spPr>
        </p:cxnSp>
        <p:sp>
          <p:nvSpPr>
            <p:cNvPr id="200" name="Rectangle 199"/>
            <p:cNvSpPr/>
            <p:nvPr/>
          </p:nvSpPr>
          <p:spPr>
            <a:xfrm>
              <a:off x="974925" y="1774264"/>
              <a:ext cx="2045112" cy="3092929"/>
            </a:xfrm>
            <a:prstGeom prst="rect">
              <a:avLst/>
            </a:prstGeom>
            <a:noFill/>
            <a:ln w="25400" cap="flat" cmpd="sng" algn="ctr">
              <a:solidFill>
                <a:srgbClr val="000000"/>
              </a:solidFill>
              <a:prstDash val="solid"/>
            </a:ln>
            <a:effectLst/>
          </p:spPr>
          <p:txBody>
            <a:bodyPr rtlCol="0" anchor="t" anchorCtr="0"/>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rebuchet MS"/>
                  <a:ea typeface="+mn-ea"/>
                  <a:cs typeface="+mn-cs"/>
                </a:rPr>
                <a:t>Node 1</a:t>
              </a:r>
            </a:p>
          </p:txBody>
        </p:sp>
      </p:grpSp>
      <p:cxnSp>
        <p:nvCxnSpPr>
          <p:cNvPr id="201" name="Straight Arrow Connector 200"/>
          <p:cNvCxnSpPr>
            <a:stCxn id="171" idx="3"/>
            <a:endCxn id="170" idx="1"/>
          </p:cNvCxnSpPr>
          <p:nvPr/>
        </p:nvCxnSpPr>
        <p:spPr>
          <a:xfrm>
            <a:off x="2079969" y="3660694"/>
            <a:ext cx="341931" cy="0"/>
          </a:xfrm>
          <a:prstGeom prst="straightConnector1">
            <a:avLst/>
          </a:prstGeom>
          <a:noFill/>
          <a:ln w="9525" cap="flat" cmpd="sng" algn="ctr">
            <a:solidFill>
              <a:srgbClr val="76B900"/>
            </a:solidFill>
            <a:prstDash val="solid"/>
            <a:headEnd type="triangle"/>
            <a:tailEnd type="triangle"/>
          </a:ln>
          <a:effectLst/>
        </p:spPr>
      </p:cxnSp>
      <p:cxnSp>
        <p:nvCxnSpPr>
          <p:cNvPr id="202" name="Straight Arrow Connector 201"/>
          <p:cNvCxnSpPr>
            <a:stCxn id="190" idx="3"/>
            <a:endCxn id="189" idx="1"/>
          </p:cNvCxnSpPr>
          <p:nvPr/>
        </p:nvCxnSpPr>
        <p:spPr>
          <a:xfrm>
            <a:off x="4352745" y="3660694"/>
            <a:ext cx="341931" cy="0"/>
          </a:xfrm>
          <a:prstGeom prst="straightConnector1">
            <a:avLst/>
          </a:prstGeom>
          <a:noFill/>
          <a:ln w="9525" cap="flat" cmpd="sng" algn="ctr">
            <a:solidFill>
              <a:srgbClr val="76B900"/>
            </a:solidFill>
            <a:prstDash val="solid"/>
            <a:headEnd type="triangle"/>
            <a:tailEnd type="triangle"/>
          </a:ln>
          <a:effectLst/>
        </p:spPr>
      </p:cxnSp>
      <p:cxnSp>
        <p:nvCxnSpPr>
          <p:cNvPr id="203" name="Straight Arrow Connector 202"/>
          <p:cNvCxnSpPr>
            <a:stCxn id="156" idx="3"/>
            <a:endCxn id="155" idx="1"/>
          </p:cNvCxnSpPr>
          <p:nvPr/>
        </p:nvCxnSpPr>
        <p:spPr>
          <a:xfrm>
            <a:off x="7146385" y="3660694"/>
            <a:ext cx="341931" cy="0"/>
          </a:xfrm>
          <a:prstGeom prst="straightConnector1">
            <a:avLst/>
          </a:prstGeom>
          <a:noFill/>
          <a:ln w="9525" cap="flat" cmpd="sng" algn="ctr">
            <a:solidFill>
              <a:srgbClr val="76B900"/>
            </a:solidFill>
            <a:prstDash val="solid"/>
            <a:headEnd type="triangle"/>
            <a:tailEnd type="triangle"/>
          </a:ln>
          <a:effectLst/>
        </p:spPr>
      </p:cxnSp>
    </p:spTree>
    <p:extLst>
      <p:ext uri="{BB962C8B-B14F-4D97-AF65-F5344CB8AC3E}">
        <p14:creationId xmlns:p14="http://schemas.microsoft.com/office/powerpoint/2010/main" val="3619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20</a:t>
            </a:fld>
            <a:endParaRPr lang="de-DE" dirty="0"/>
          </a:p>
        </p:txBody>
      </p:sp>
      <p:sp>
        <p:nvSpPr>
          <p:cNvPr id="5" name="Title 4"/>
          <p:cNvSpPr>
            <a:spLocks noGrp="1"/>
          </p:cNvSpPr>
          <p:nvPr>
            <p:ph type="title"/>
          </p:nvPr>
        </p:nvSpPr>
        <p:spPr/>
        <p:txBody>
          <a:bodyPr/>
          <a:lstStyle/>
          <a:p>
            <a:r>
              <a:rPr lang="en-US" dirty="0"/>
              <a:t>Communication + Computation Overlap</a:t>
            </a:r>
          </a:p>
        </p:txBody>
      </p:sp>
      <p:grpSp>
        <p:nvGrpSpPr>
          <p:cNvPr id="7" name="Group 6"/>
          <p:cNvGrpSpPr/>
          <p:nvPr/>
        </p:nvGrpSpPr>
        <p:grpSpPr>
          <a:xfrm>
            <a:off x="1115616" y="2276872"/>
            <a:ext cx="7684367" cy="489106"/>
            <a:chOff x="2919247" y="2011129"/>
            <a:chExt cx="8538185" cy="543451"/>
          </a:xfrm>
        </p:grpSpPr>
        <p:sp>
          <p:nvSpPr>
            <p:cNvPr id="8" name="Rectangle 7"/>
            <p:cNvSpPr/>
            <p:nvPr/>
          </p:nvSpPr>
          <p:spPr>
            <a:xfrm>
              <a:off x="2919247" y="2011129"/>
              <a:ext cx="7214616" cy="543451"/>
            </a:xfrm>
            <a:prstGeom prst="rect">
              <a:avLst/>
            </a:prstGeom>
            <a:solidFill>
              <a:srgbClr val="76B900"/>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Process whole domain</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9" name="Rectangle 8"/>
            <p:cNvSpPr/>
            <p:nvPr/>
          </p:nvSpPr>
          <p:spPr>
            <a:xfrm>
              <a:off x="10213848" y="2011129"/>
              <a:ext cx="1243584" cy="543451"/>
            </a:xfrm>
            <a:prstGeom prst="rect">
              <a:avLst/>
            </a:prstGeom>
            <a:solidFill>
              <a:srgbClr val="FF0000"/>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MPI</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grpSp>
      <p:sp>
        <p:nvSpPr>
          <p:cNvPr id="10" name="TextBox 9"/>
          <p:cNvSpPr txBox="1"/>
          <p:nvPr/>
        </p:nvSpPr>
        <p:spPr>
          <a:xfrm rot="16200000">
            <a:off x="81763" y="2346542"/>
            <a:ext cx="1461427" cy="360099"/>
          </a:xfrm>
          <a:prstGeom prst="rect">
            <a:avLst/>
          </a:prstGeom>
          <a:noFill/>
        </p:spPr>
        <p:txBody>
          <a:bodyPr wrap="none" lIns="82296" tIns="41148" rIns="82296" bIns="41148" rtlCol="0">
            <a:spAutoFit/>
          </a:bodyPr>
          <a:lstStyle/>
          <a:p>
            <a:pPr algn="ctr" defTabSz="457200" fontAlgn="base">
              <a:spcBef>
                <a:spcPct val="0"/>
              </a:spcBef>
              <a:spcAft>
                <a:spcPct val="0"/>
              </a:spcAft>
            </a:pPr>
            <a:r>
              <a:rPr lang="de-DE" dirty="0">
                <a:solidFill>
                  <a:srgbClr val="989898"/>
                </a:solidFill>
                <a:latin typeface="Trebuchet MS"/>
                <a:ea typeface="MS PGothic" pitchFamily="34" charset="-128"/>
              </a:rPr>
              <a:t>No Overlapp</a:t>
            </a:r>
            <a:endParaRPr lang="en-US" dirty="0">
              <a:solidFill>
                <a:srgbClr val="989898"/>
              </a:solidFill>
              <a:latin typeface="Trebuchet MS"/>
              <a:ea typeface="MS PGothic" pitchFamily="34" charset="-128"/>
            </a:endParaRPr>
          </a:p>
        </p:txBody>
      </p:sp>
      <p:grpSp>
        <p:nvGrpSpPr>
          <p:cNvPr id="11" name="Group 10"/>
          <p:cNvGrpSpPr/>
          <p:nvPr/>
        </p:nvGrpSpPr>
        <p:grpSpPr>
          <a:xfrm>
            <a:off x="627810" y="3586577"/>
            <a:ext cx="8172172" cy="2486386"/>
            <a:chOff x="2011481" y="3682806"/>
            <a:chExt cx="9080191" cy="2762651"/>
          </a:xfrm>
        </p:grpSpPr>
        <p:grpSp>
          <p:nvGrpSpPr>
            <p:cNvPr id="12" name="Group 11"/>
            <p:cNvGrpSpPr/>
            <p:nvPr/>
          </p:nvGrpSpPr>
          <p:grpSpPr>
            <a:xfrm>
              <a:off x="2421850" y="3682806"/>
              <a:ext cx="6276812" cy="2762651"/>
              <a:chOff x="1580602" y="2393503"/>
              <a:chExt cx="6276812" cy="2762651"/>
            </a:xfrm>
          </p:grpSpPr>
          <p:sp>
            <p:nvSpPr>
              <p:cNvPr id="15" name="Rectangle 14"/>
              <p:cNvSpPr/>
              <p:nvPr/>
            </p:nvSpPr>
            <p:spPr>
              <a:xfrm>
                <a:off x="2599615" y="3662787"/>
                <a:ext cx="5257799" cy="543451"/>
              </a:xfrm>
              <a:prstGeom prst="rect">
                <a:avLst/>
              </a:prstGeom>
              <a:solidFill>
                <a:srgbClr val="76B900"/>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Process inner domain</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6" name="Rectangle 15"/>
              <p:cNvSpPr/>
              <p:nvPr/>
            </p:nvSpPr>
            <p:spPr>
              <a:xfrm>
                <a:off x="5301543" y="4434752"/>
                <a:ext cx="1243584" cy="543451"/>
              </a:xfrm>
              <a:prstGeom prst="rect">
                <a:avLst/>
              </a:prstGeom>
              <a:solidFill>
                <a:srgbClr val="FF0000"/>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MPI</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17" name="Rectangle 16"/>
              <p:cNvSpPr/>
              <p:nvPr/>
            </p:nvSpPr>
            <p:spPr>
              <a:xfrm>
                <a:off x="1580602" y="4434750"/>
                <a:ext cx="2172561" cy="543451"/>
              </a:xfrm>
              <a:prstGeom prst="rect">
                <a:avLst/>
              </a:prstGeom>
              <a:solidFill>
                <a:srgbClr val="FFC000"/>
              </a:solidFill>
              <a:ln w="952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FFFFFF"/>
                    </a:solidFill>
                    <a:effectLst/>
                    <a:uLnTx/>
                    <a:uFillTx/>
                    <a:latin typeface="Trebuchet MS"/>
                    <a:ea typeface="+mn-ea"/>
                    <a:cs typeface="+mn-cs"/>
                  </a:rPr>
                  <a:t>Process boundary domain</a:t>
                </a:r>
                <a:endParaRPr kumimoji="0" lang="en-US" sz="1800" b="0" i="0" u="none" strike="noStrike" kern="0" cap="none" spc="0" normalizeH="0" baseline="0" noProof="0" dirty="0">
                  <a:ln>
                    <a:noFill/>
                  </a:ln>
                  <a:solidFill>
                    <a:srgbClr val="FFFFFF"/>
                  </a:solidFill>
                  <a:effectLst/>
                  <a:uLnTx/>
                  <a:uFillTx/>
                  <a:latin typeface="Trebuchet MS"/>
                  <a:ea typeface="+mn-ea"/>
                  <a:cs typeface="+mn-cs"/>
                </a:endParaRPr>
              </a:p>
            </p:txBody>
          </p:sp>
          <p:cxnSp>
            <p:nvCxnSpPr>
              <p:cNvPr id="18" name="Straight Arrow Connector 17"/>
              <p:cNvCxnSpPr/>
              <p:nvPr/>
            </p:nvCxnSpPr>
            <p:spPr>
              <a:xfrm flipV="1">
                <a:off x="3843239" y="4706476"/>
                <a:ext cx="1385276" cy="1"/>
              </a:xfrm>
              <a:prstGeom prst="straightConnector1">
                <a:avLst/>
              </a:prstGeom>
              <a:noFill/>
              <a:ln w="12700" cap="flat" cmpd="sng" algn="ctr">
                <a:solidFill>
                  <a:srgbClr val="76B900"/>
                </a:solidFill>
                <a:prstDash val="solid"/>
                <a:tailEnd type="triangle"/>
              </a:ln>
              <a:effectLst/>
            </p:spPr>
          </p:cxnSp>
          <p:sp>
            <p:nvSpPr>
              <p:cNvPr id="19" name="TextBox 18"/>
              <p:cNvSpPr txBox="1"/>
              <p:nvPr/>
            </p:nvSpPr>
            <p:spPr>
              <a:xfrm>
                <a:off x="3639764" y="4745785"/>
                <a:ext cx="1792224" cy="41036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989898"/>
                    </a:solidFill>
                    <a:effectLst/>
                    <a:uLnTx/>
                    <a:uFillTx/>
                    <a:latin typeface="Trebuchet MS"/>
                    <a:ea typeface="MS PGothic" pitchFamily="34" charset="-128"/>
                  </a:rPr>
                  <a:t>Dependency</a:t>
                </a:r>
                <a:endParaRPr kumimoji="0" lang="en-US" sz="1800" b="0" i="0" u="none" strike="noStrike" kern="0" cap="none" spc="0" normalizeH="0" baseline="0" noProof="0" dirty="0">
                  <a:ln>
                    <a:noFill/>
                  </a:ln>
                  <a:solidFill>
                    <a:srgbClr val="989898"/>
                  </a:solidFill>
                  <a:effectLst/>
                  <a:uLnTx/>
                  <a:uFillTx/>
                  <a:latin typeface="Trebuchet MS"/>
                  <a:ea typeface="MS PGothic" pitchFamily="34" charset="-128"/>
                </a:endParaRPr>
              </a:p>
            </p:txBody>
          </p:sp>
          <p:sp>
            <p:nvSpPr>
              <p:cNvPr id="20" name="Rectangular Callout 19"/>
              <p:cNvSpPr/>
              <p:nvPr/>
            </p:nvSpPr>
            <p:spPr>
              <a:xfrm>
                <a:off x="2870699" y="2393503"/>
                <a:ext cx="2561289" cy="1089509"/>
              </a:xfrm>
              <a:prstGeom prst="wedgeRectCallout">
                <a:avLst>
                  <a:gd name="adj1" fmla="val -44810"/>
                  <a:gd name="adj2" fmla="val 139858"/>
                </a:avLst>
              </a:prstGeom>
              <a:solidFill>
                <a:srgbClr val="FFFFFF"/>
              </a:solidFill>
              <a:ln w="25400" cap="flat" cmpd="sng" algn="ctr">
                <a:solidFill>
                  <a:srgbClr val="76B9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000000"/>
                    </a:solidFill>
                    <a:effectLst/>
                    <a:uLnTx/>
                    <a:uFillTx/>
                    <a:latin typeface="Trebuchet MS"/>
                    <a:ea typeface="+mn-ea"/>
                    <a:cs typeface="+mn-cs"/>
                  </a:rPr>
                  <a:t>Boundary and inner domain processing can overlapp </a:t>
                </a:r>
                <a:endParaRPr kumimoji="0" lang="en-US" sz="1800" b="0" i="0" u="none" strike="noStrike" kern="0" cap="none" spc="0" normalizeH="0" baseline="0" noProof="0" dirty="0">
                  <a:ln>
                    <a:noFill/>
                  </a:ln>
                  <a:solidFill>
                    <a:srgbClr val="000000"/>
                  </a:solidFill>
                  <a:effectLst/>
                  <a:uLnTx/>
                  <a:uFillTx/>
                  <a:latin typeface="Trebuchet MS"/>
                  <a:ea typeface="+mn-ea"/>
                  <a:cs typeface="+mn-cs"/>
                </a:endParaRPr>
              </a:p>
            </p:txBody>
          </p:sp>
        </p:grpSp>
        <p:sp>
          <p:nvSpPr>
            <p:cNvPr id="13" name="TextBox 12"/>
            <p:cNvSpPr txBox="1"/>
            <p:nvPr/>
          </p:nvSpPr>
          <p:spPr>
            <a:xfrm rot="16200000">
              <a:off x="1593987" y="4817466"/>
              <a:ext cx="1245357" cy="410369"/>
            </a:xfrm>
            <a:prstGeom prst="rect">
              <a:avLst/>
            </a:prstGeom>
            <a:noFill/>
          </p:spPr>
          <p:txBody>
            <a:bodyPr wrap="non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800" b="0" i="0" u="none" strike="noStrike" kern="0" cap="none" spc="0" normalizeH="0" baseline="0" noProof="0" dirty="0">
                  <a:ln>
                    <a:noFill/>
                  </a:ln>
                  <a:solidFill>
                    <a:srgbClr val="989898"/>
                  </a:solidFill>
                  <a:effectLst/>
                  <a:uLnTx/>
                  <a:uFillTx/>
                  <a:latin typeface="Trebuchet MS"/>
                  <a:ea typeface="MS PGothic" pitchFamily="34" charset="-128"/>
                </a:rPr>
                <a:t>Overlapp</a:t>
              </a:r>
              <a:endParaRPr kumimoji="0" lang="en-US" sz="1800" b="0" i="0" u="none" strike="noStrike" kern="0" cap="none" spc="0" normalizeH="0" baseline="0" noProof="0" dirty="0">
                <a:ln>
                  <a:noFill/>
                </a:ln>
                <a:solidFill>
                  <a:srgbClr val="989898"/>
                </a:solidFill>
                <a:effectLst/>
                <a:uLnTx/>
                <a:uFillTx/>
                <a:latin typeface="Trebuchet MS"/>
                <a:ea typeface="MS PGothic" pitchFamily="34" charset="-128"/>
              </a:endParaRPr>
            </a:p>
          </p:txBody>
        </p:sp>
        <p:sp>
          <p:nvSpPr>
            <p:cNvPr id="14" name="Left-Right Arrow 13"/>
            <p:cNvSpPr/>
            <p:nvPr/>
          </p:nvSpPr>
          <p:spPr>
            <a:xfrm>
              <a:off x="8785363" y="4952091"/>
              <a:ext cx="2306309" cy="543451"/>
            </a:xfrm>
            <a:prstGeom prst="leftRightArrow">
              <a:avLst/>
            </a:prstGeom>
            <a:solidFill>
              <a:srgbClr val="FFFFFF"/>
            </a:solidFill>
            <a:ln w="25400" cap="flat" cmpd="sng" algn="ctr">
              <a:solidFill>
                <a:srgbClr val="76B9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Trebuchet MS"/>
                  <a:ea typeface="+mn-ea"/>
                  <a:cs typeface="+mn-cs"/>
                </a:rPr>
                <a:t>Possible Speedup</a:t>
              </a:r>
              <a:endParaRPr kumimoji="0" lang="en-US" sz="1600" b="0" i="0" u="none" strike="noStrike" kern="0" cap="none" spc="0" normalizeH="0" baseline="0" noProof="0" dirty="0">
                <a:ln>
                  <a:noFill/>
                </a:ln>
                <a:solidFill>
                  <a:srgbClr val="000000"/>
                </a:solidFill>
                <a:effectLst/>
                <a:uLnTx/>
                <a:uFillTx/>
                <a:latin typeface="Trebuchet MS"/>
                <a:ea typeface="+mn-ea"/>
                <a:cs typeface="+mn-cs"/>
              </a:endParaRPr>
            </a:p>
          </p:txBody>
        </p:sp>
      </p:grpSp>
    </p:spTree>
    <p:extLst>
      <p:ext uri="{BB962C8B-B14F-4D97-AF65-F5344CB8AC3E}">
        <p14:creationId xmlns:p14="http://schemas.microsoft.com/office/powerpoint/2010/main" val="2212318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21</a:t>
            </a:fld>
            <a:endParaRPr lang="de-DE" dirty="0"/>
          </a:p>
        </p:txBody>
      </p:sp>
      <p:sp>
        <p:nvSpPr>
          <p:cNvPr id="5" name="Title 4"/>
          <p:cNvSpPr>
            <a:spLocks noGrp="1"/>
          </p:cNvSpPr>
          <p:nvPr>
            <p:ph type="title"/>
          </p:nvPr>
        </p:nvSpPr>
        <p:spPr/>
        <p:txBody>
          <a:bodyPr/>
          <a:lstStyle/>
          <a:p>
            <a:r>
              <a:rPr lang="en-US" dirty="0"/>
              <a:t>Communication + Computation Overlap</a:t>
            </a:r>
          </a:p>
        </p:txBody>
      </p:sp>
      <p:sp>
        <p:nvSpPr>
          <p:cNvPr id="7" name="Content Placeholder 2"/>
          <p:cNvSpPr>
            <a:spLocks noGrp="1"/>
          </p:cNvSpPr>
          <p:nvPr>
            <p:ph idx="4294967295"/>
          </p:nvPr>
        </p:nvSpPr>
        <p:spPr>
          <a:xfrm>
            <a:off x="720000" y="1684602"/>
            <a:ext cx="7966800" cy="4671748"/>
          </a:xfrm>
          <a:prstGeom prst="rect">
            <a:avLst/>
          </a:prstGeom>
          <a:solidFill>
            <a:schemeClr val="bg1"/>
          </a:solidFill>
          <a:ln>
            <a:solidFill>
              <a:schemeClr val="tx2"/>
            </a:solidFill>
          </a:ln>
        </p:spPr>
        <p:txBody>
          <a:bodyPr/>
          <a:lstStyle/>
          <a:p>
            <a:pPr marL="0" indent="0">
              <a:buNone/>
            </a:pPr>
            <a:r>
              <a:rPr lang="en-US" sz="1300" dirty="0">
                <a:solidFill>
                  <a:srgbClr val="804000"/>
                </a:solidFill>
                <a:highlight>
                  <a:srgbClr val="FFFFFF"/>
                </a:highlight>
                <a:latin typeface="Courier New" panose="02070309020205020404" pitchFamily="49" charset="0"/>
                <a:cs typeface="Courier New" panose="02070309020205020404" pitchFamily="49" charset="0"/>
              </a:rPr>
              <a:t>#pragma </a:t>
            </a:r>
            <a:r>
              <a:rPr lang="en-US" sz="1300" dirty="0" err="1">
                <a:solidFill>
                  <a:srgbClr val="804000"/>
                </a:solidFill>
                <a:highlight>
                  <a:srgbClr val="FFFFFF"/>
                </a:highlight>
                <a:latin typeface="Courier New" panose="02070309020205020404" pitchFamily="49" charset="0"/>
                <a:cs typeface="Courier New" panose="02070309020205020404" pitchFamily="49" charset="0"/>
              </a:rPr>
              <a:t>acc</a:t>
            </a:r>
            <a:r>
              <a:rPr lang="en-US" sz="1300" dirty="0">
                <a:solidFill>
                  <a:srgbClr val="804000"/>
                </a:solidFill>
                <a:highlight>
                  <a:srgbClr val="FFFFFF"/>
                </a:highlight>
                <a:latin typeface="Courier New" panose="02070309020205020404" pitchFamily="49" charset="0"/>
                <a:cs typeface="Courier New" panose="02070309020205020404" pitchFamily="49" charset="0"/>
              </a:rPr>
              <a:t> parallel loop</a:t>
            </a:r>
            <a:endParaRPr lang="en-US" sz="1300" b="1"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nn-NO" sz="1300" b="1" dirty="0">
                <a:solidFill>
                  <a:srgbClr val="0000FF"/>
                </a:solidFill>
                <a:highlight>
                  <a:srgbClr val="FFFFFF"/>
                </a:highlight>
                <a:latin typeface="Courier New" panose="02070309020205020404" pitchFamily="49" charset="0"/>
                <a:cs typeface="Courier New" panose="02070309020205020404" pitchFamily="49" charset="0"/>
              </a:rPr>
              <a:t>for</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b="1" dirty="0">
                <a:solidFill>
                  <a:srgbClr val="000080"/>
                </a:solidFill>
                <a:highlight>
                  <a:srgbClr val="FFFFFF"/>
                </a:highlight>
                <a:latin typeface="Courier New" panose="02070309020205020404" pitchFamily="49" charset="0"/>
                <a:cs typeface="Courier New" panose="02070309020205020404" pitchFamily="49" charset="0"/>
              </a:rPr>
              <a:t>(</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dirty="0">
                <a:solidFill>
                  <a:srgbClr val="8000FF"/>
                </a:solidFill>
                <a:highlight>
                  <a:srgbClr val="FFFFFF"/>
                </a:highlight>
                <a:latin typeface="Courier New" panose="02070309020205020404" pitchFamily="49" charset="0"/>
                <a:cs typeface="Courier New" panose="02070309020205020404" pitchFamily="49" charset="0"/>
              </a:rPr>
              <a:t>...</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b="1" dirty="0">
                <a:solidFill>
                  <a:srgbClr val="000080"/>
                </a:solidFill>
                <a:highlight>
                  <a:srgbClr val="FFFFFF"/>
                </a:highlight>
                <a:latin typeface="Courier New" panose="02070309020205020404" pitchFamily="49" charset="0"/>
                <a:cs typeface="Courier New" panose="02070309020205020404" pitchFamily="49" charset="0"/>
              </a:rPr>
              <a:t>)</a:t>
            </a:r>
            <a:endParaRPr lang="nn-NO" sz="13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dirty="0">
                <a:solidFill>
                  <a:srgbClr val="000000"/>
                </a:solidFill>
                <a:highlight>
                  <a:srgbClr val="FFFFFF"/>
                </a:highlight>
                <a:latin typeface="Courier New" panose="02070309020205020404" pitchFamily="49" charset="0"/>
                <a:cs typeface="Courier New" panose="02070309020205020404" pitchFamily="49" charset="0"/>
              </a:rPr>
              <a:t>	</a:t>
            </a:r>
            <a:r>
              <a:rPr lang="en-US" sz="1300" dirty="0">
                <a:solidFill>
                  <a:srgbClr val="008000"/>
                </a:solidFill>
                <a:highlight>
                  <a:srgbClr val="FFFFFF"/>
                </a:highlight>
                <a:latin typeface="Courier New" panose="02070309020205020404" pitchFamily="49" charset="0"/>
                <a:cs typeface="Courier New" panose="02070309020205020404" pitchFamily="49" charset="0"/>
              </a:rPr>
              <a:t> //Process boundary</a:t>
            </a:r>
            <a:endParaRPr lang="de-DE" sz="1300" dirty="0">
              <a:latin typeface="Courier New" panose="02070309020205020404" pitchFamily="49" charset="0"/>
              <a:cs typeface="Courier New" panose="02070309020205020404" pitchFamily="49" charset="0"/>
            </a:endParaRPr>
          </a:p>
          <a:p>
            <a:pPr marL="0" indent="0">
              <a:buNone/>
            </a:pPr>
            <a:r>
              <a:rPr lang="en-US" sz="1300" dirty="0">
                <a:solidFill>
                  <a:srgbClr val="804000"/>
                </a:solidFill>
                <a:highlight>
                  <a:srgbClr val="FFFFFF"/>
                </a:highlight>
                <a:latin typeface="Courier New" panose="02070309020205020404" pitchFamily="49" charset="0"/>
                <a:cs typeface="Courier New" panose="02070309020205020404" pitchFamily="49" charset="0"/>
              </a:rPr>
              <a:t>#pragma </a:t>
            </a:r>
            <a:r>
              <a:rPr lang="en-US" sz="1300" dirty="0" err="1">
                <a:solidFill>
                  <a:srgbClr val="804000"/>
                </a:solidFill>
                <a:highlight>
                  <a:srgbClr val="FFFFFF"/>
                </a:highlight>
                <a:latin typeface="Courier New" panose="02070309020205020404" pitchFamily="49" charset="0"/>
                <a:cs typeface="Courier New" panose="02070309020205020404" pitchFamily="49" charset="0"/>
              </a:rPr>
              <a:t>acc</a:t>
            </a:r>
            <a:r>
              <a:rPr lang="en-US" sz="1300" dirty="0">
                <a:solidFill>
                  <a:srgbClr val="804000"/>
                </a:solidFill>
                <a:highlight>
                  <a:srgbClr val="FFFFFF"/>
                </a:highlight>
                <a:latin typeface="Courier New" panose="02070309020205020404" pitchFamily="49" charset="0"/>
                <a:cs typeface="Courier New" panose="02070309020205020404" pitchFamily="49" charset="0"/>
              </a:rPr>
              <a:t> parallel loop </a:t>
            </a:r>
            <a:r>
              <a:rPr lang="en-US" sz="1300" b="1" dirty="0" err="1">
                <a:solidFill>
                  <a:srgbClr val="804000"/>
                </a:solidFill>
                <a:highlight>
                  <a:srgbClr val="FFFFFF"/>
                </a:highlight>
                <a:latin typeface="Courier New" panose="02070309020205020404" pitchFamily="49" charset="0"/>
                <a:cs typeface="Courier New" panose="02070309020205020404" pitchFamily="49" charset="0"/>
              </a:rPr>
              <a:t>async</a:t>
            </a:r>
            <a:endParaRPr lang="en-US" sz="1300" b="1"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nn-NO" sz="1300" b="1" dirty="0">
                <a:solidFill>
                  <a:srgbClr val="0000FF"/>
                </a:solidFill>
                <a:highlight>
                  <a:srgbClr val="FFFFFF"/>
                </a:highlight>
                <a:latin typeface="Courier New" panose="02070309020205020404" pitchFamily="49" charset="0"/>
                <a:cs typeface="Courier New" panose="02070309020205020404" pitchFamily="49" charset="0"/>
              </a:rPr>
              <a:t>for</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b="1" dirty="0">
                <a:solidFill>
                  <a:srgbClr val="000080"/>
                </a:solidFill>
                <a:highlight>
                  <a:srgbClr val="FFFFFF"/>
                </a:highlight>
                <a:latin typeface="Courier New" panose="02070309020205020404" pitchFamily="49" charset="0"/>
                <a:cs typeface="Courier New" panose="02070309020205020404" pitchFamily="49" charset="0"/>
              </a:rPr>
              <a:t>(</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dirty="0">
                <a:solidFill>
                  <a:srgbClr val="8000FF"/>
                </a:solidFill>
                <a:highlight>
                  <a:srgbClr val="FFFFFF"/>
                </a:highlight>
                <a:latin typeface="Courier New" panose="02070309020205020404" pitchFamily="49" charset="0"/>
                <a:cs typeface="Courier New" panose="02070309020205020404" pitchFamily="49" charset="0"/>
              </a:rPr>
              <a:t>...</a:t>
            </a:r>
            <a:r>
              <a:rPr lang="nn-NO" sz="1300" dirty="0">
                <a:solidFill>
                  <a:srgbClr val="000000"/>
                </a:solidFill>
                <a:highlight>
                  <a:srgbClr val="FFFFFF"/>
                </a:highlight>
                <a:latin typeface="Courier New" panose="02070309020205020404" pitchFamily="49" charset="0"/>
                <a:cs typeface="Courier New" panose="02070309020205020404" pitchFamily="49" charset="0"/>
              </a:rPr>
              <a:t> </a:t>
            </a:r>
            <a:r>
              <a:rPr lang="nn-NO" sz="1300" b="1" dirty="0">
                <a:solidFill>
                  <a:srgbClr val="000080"/>
                </a:solidFill>
                <a:highlight>
                  <a:srgbClr val="FFFFFF"/>
                </a:highlight>
                <a:latin typeface="Courier New" panose="02070309020205020404" pitchFamily="49" charset="0"/>
                <a:cs typeface="Courier New" panose="02070309020205020404" pitchFamily="49" charset="0"/>
              </a:rPr>
              <a:t>)</a:t>
            </a:r>
            <a:endParaRPr lang="nn-NO" sz="13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dirty="0">
                <a:solidFill>
                  <a:srgbClr val="000000"/>
                </a:solidFill>
                <a:highlight>
                  <a:srgbClr val="FFFFFF"/>
                </a:highlight>
                <a:latin typeface="Courier New" panose="02070309020205020404" pitchFamily="49" charset="0"/>
                <a:cs typeface="Courier New" panose="02070309020205020404" pitchFamily="49" charset="0"/>
              </a:rPr>
              <a:t>	</a:t>
            </a:r>
            <a:r>
              <a:rPr lang="en-US" sz="1300" dirty="0">
                <a:solidFill>
                  <a:srgbClr val="008000"/>
                </a:solidFill>
                <a:highlight>
                  <a:srgbClr val="FFFFFF"/>
                </a:highlight>
                <a:latin typeface="Courier New" panose="02070309020205020404" pitchFamily="49" charset="0"/>
                <a:cs typeface="Courier New" panose="02070309020205020404" pitchFamily="49" charset="0"/>
              </a:rPr>
              <a:t> //Process inner domain </a:t>
            </a:r>
            <a:endParaRPr lang="en-US" sz="13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endParaRPr lang="en-US" sz="1300"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dirty="0">
                <a:solidFill>
                  <a:srgbClr val="804000"/>
                </a:solidFill>
                <a:highlight>
                  <a:srgbClr val="FFFFFF"/>
                </a:highlight>
                <a:latin typeface="Courier New" panose="02070309020205020404" pitchFamily="49" charset="0"/>
                <a:cs typeface="Courier New" panose="02070309020205020404" pitchFamily="49" charset="0"/>
              </a:rPr>
              <a:t>#pragma </a:t>
            </a:r>
            <a:r>
              <a:rPr lang="en-US" sz="1300" dirty="0" err="1">
                <a:solidFill>
                  <a:srgbClr val="804000"/>
                </a:solidFill>
                <a:highlight>
                  <a:srgbClr val="FFFFFF"/>
                </a:highlight>
                <a:latin typeface="Courier New" panose="02070309020205020404" pitchFamily="49" charset="0"/>
                <a:cs typeface="Courier New" panose="02070309020205020404" pitchFamily="49" charset="0"/>
              </a:rPr>
              <a:t>acc</a:t>
            </a:r>
            <a:r>
              <a:rPr lang="en-US" sz="1300" dirty="0">
                <a:solidFill>
                  <a:srgbClr val="804000"/>
                </a:solidFill>
                <a:highlight>
                  <a:srgbClr val="FFFFFF"/>
                </a:highlight>
                <a:latin typeface="Courier New" panose="02070309020205020404" pitchFamily="49" charset="0"/>
                <a:cs typeface="Courier New" panose="02070309020205020404" pitchFamily="49" charset="0"/>
              </a:rPr>
              <a:t> </a:t>
            </a:r>
            <a:r>
              <a:rPr lang="en-US" sz="1300" dirty="0" err="1">
                <a:solidFill>
                  <a:srgbClr val="804000"/>
                </a:solidFill>
                <a:highlight>
                  <a:srgbClr val="FFFFFF"/>
                </a:highlight>
                <a:latin typeface="Courier New" panose="02070309020205020404" pitchFamily="49" charset="0"/>
                <a:cs typeface="Courier New" panose="02070309020205020404" pitchFamily="49" charset="0"/>
              </a:rPr>
              <a:t>host_data</a:t>
            </a:r>
            <a:r>
              <a:rPr lang="en-US" sz="1300" dirty="0">
                <a:solidFill>
                  <a:srgbClr val="804000"/>
                </a:solidFill>
                <a:highlight>
                  <a:srgbClr val="FFFFFF"/>
                </a:highlight>
                <a:latin typeface="Courier New" panose="02070309020205020404" pitchFamily="49" charset="0"/>
                <a:cs typeface="Courier New" panose="02070309020205020404" pitchFamily="49" charset="0"/>
              </a:rPr>
              <a:t> </a:t>
            </a:r>
            <a:r>
              <a:rPr lang="en-US" sz="1300" dirty="0" err="1">
                <a:solidFill>
                  <a:srgbClr val="804000"/>
                </a:solidFill>
                <a:highlight>
                  <a:srgbClr val="FFFFFF"/>
                </a:highlight>
                <a:latin typeface="Courier New" panose="02070309020205020404" pitchFamily="49" charset="0"/>
                <a:cs typeface="Courier New" panose="02070309020205020404" pitchFamily="49" charset="0"/>
              </a:rPr>
              <a:t>use_device</a:t>
            </a:r>
            <a:r>
              <a:rPr lang="en-US" sz="1300" dirty="0">
                <a:solidFill>
                  <a:srgbClr val="804000"/>
                </a:solidFill>
                <a:highlight>
                  <a:srgbClr val="FFFFFF"/>
                </a:highlight>
                <a:latin typeface="Courier New" panose="02070309020205020404" pitchFamily="49" charset="0"/>
                <a:cs typeface="Courier New" panose="02070309020205020404" pitchFamily="49" charset="0"/>
              </a:rPr>
              <a:t> ( A )</a:t>
            </a:r>
            <a:endParaRPr lang="en-US" sz="1300" b="1"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p>
          <a:p>
            <a:pPr marL="0" indent="0">
              <a:buNone/>
            </a:pPr>
            <a:r>
              <a:rPr lang="en-US" sz="1300" dirty="0">
                <a:solidFill>
                  <a:srgbClr val="000000"/>
                </a:solidFill>
                <a:highlight>
                  <a:srgbClr val="FFFFFF"/>
                </a:highlight>
                <a:latin typeface="Courier New" panose="02070309020205020404" pitchFamily="49" charset="0"/>
                <a:cs typeface="Courier New" panose="02070309020205020404" pitchFamily="49" charset="0"/>
              </a:rPr>
              <a:t>  </a:t>
            </a:r>
            <a:r>
              <a:rPr lang="en-US" sz="1300" dirty="0">
                <a:solidFill>
                  <a:srgbClr val="008000"/>
                </a:solidFill>
                <a:highlight>
                  <a:srgbClr val="FFFFFF"/>
                </a:highlight>
                <a:latin typeface="Courier New" panose="02070309020205020404" pitchFamily="49" charset="0"/>
                <a:cs typeface="Courier New" panose="02070309020205020404" pitchFamily="49" charset="0"/>
              </a:rPr>
              <a:t>//Exchange halo with top and bottom neighbor</a:t>
            </a:r>
          </a:p>
          <a:p>
            <a:pPr marL="0" indent="0">
              <a:buNone/>
            </a:pPr>
            <a:r>
              <a:rPr lang="de-DE" sz="1300" dirty="0">
                <a:solidFill>
                  <a:srgbClr val="008000"/>
                </a:solidFill>
                <a:highlight>
                  <a:srgbClr val="FFFFFF"/>
                </a:highlight>
                <a:latin typeface="Courier New" panose="02070309020205020404" pitchFamily="49" charset="0"/>
                <a:cs typeface="Courier New" panose="02070309020205020404" pitchFamily="49" charset="0"/>
              </a:rPr>
              <a:t>  </a:t>
            </a:r>
            <a:r>
              <a:rPr lang="en-US" sz="1300" dirty="0" err="1">
                <a:solidFill>
                  <a:srgbClr val="000000"/>
                </a:solidFill>
                <a:highlight>
                  <a:srgbClr val="FFFFFF"/>
                </a:highlight>
                <a:latin typeface="Courier New" panose="02070309020205020404" pitchFamily="49" charset="0"/>
                <a:cs typeface="Courier New" panose="02070309020205020404" pitchFamily="49" charset="0"/>
              </a:rPr>
              <a:t>MPI_Sendrecv</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 </a:t>
            </a:r>
            <a:r>
              <a:rPr lang="en-US" sz="1300" dirty="0">
                <a:solidFill>
                  <a:srgbClr val="000000"/>
                </a:solidFill>
                <a:highlight>
                  <a:srgbClr val="FFFFFF"/>
                </a:highlight>
                <a:latin typeface="Courier New" panose="02070309020205020404" pitchFamily="49" charset="0"/>
                <a:cs typeface="Courier New" panose="02070309020205020404" pitchFamily="49" charset="0"/>
              </a:rPr>
              <a:t>A…</a:t>
            </a: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p>
          <a:p>
            <a:pPr marL="0" indent="0">
              <a:buNone/>
            </a:pPr>
            <a:r>
              <a:rPr lang="en-US" sz="1300" dirty="0">
                <a:solidFill>
                  <a:srgbClr val="008000"/>
                </a:solidFill>
                <a:highlight>
                  <a:srgbClr val="FFFFFF"/>
                </a:highlight>
                <a:latin typeface="Courier New" panose="02070309020205020404" pitchFamily="49" charset="0"/>
                <a:cs typeface="Courier New" panose="02070309020205020404" pitchFamily="49" charset="0"/>
              </a:rPr>
              <a:t>  //…</a:t>
            </a:r>
            <a:endParaRPr lang="en-US" sz="1300"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3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dirty="0">
                <a:solidFill>
                  <a:srgbClr val="008000"/>
                </a:solidFill>
                <a:highlight>
                  <a:srgbClr val="FFFFFF"/>
                </a:highlight>
                <a:latin typeface="Courier New" panose="02070309020205020404" pitchFamily="49" charset="0"/>
                <a:cs typeface="Courier New" panose="02070309020205020404" pitchFamily="49" charset="0"/>
              </a:rPr>
              <a:t>//wait for iteration to finish</a:t>
            </a:r>
            <a:endParaRPr lang="en-US" sz="1300" b="1" dirty="0">
              <a:solidFill>
                <a:srgbClr val="804000"/>
              </a:solidFill>
              <a:highlight>
                <a:srgbClr val="FFFFFF"/>
              </a:highlight>
              <a:latin typeface="Courier New" panose="02070309020205020404" pitchFamily="49" charset="0"/>
              <a:cs typeface="Courier New" panose="02070309020205020404" pitchFamily="49" charset="0"/>
            </a:endParaRPr>
          </a:p>
          <a:p>
            <a:pPr marL="0" indent="0">
              <a:buNone/>
            </a:pPr>
            <a:r>
              <a:rPr lang="en-US" sz="1300" b="1" dirty="0">
                <a:solidFill>
                  <a:srgbClr val="804000"/>
                </a:solidFill>
                <a:highlight>
                  <a:srgbClr val="FFFFFF"/>
                </a:highlight>
                <a:latin typeface="Courier New" panose="02070309020205020404" pitchFamily="49" charset="0"/>
                <a:cs typeface="Courier New" panose="02070309020205020404" pitchFamily="49" charset="0"/>
              </a:rPr>
              <a:t>#pragma </a:t>
            </a:r>
            <a:r>
              <a:rPr lang="en-US" sz="1300" b="1" dirty="0" err="1">
                <a:solidFill>
                  <a:srgbClr val="804000"/>
                </a:solidFill>
                <a:highlight>
                  <a:srgbClr val="FFFFFF"/>
                </a:highlight>
                <a:latin typeface="Courier New" panose="02070309020205020404" pitchFamily="49" charset="0"/>
                <a:cs typeface="Courier New" panose="02070309020205020404" pitchFamily="49" charset="0"/>
              </a:rPr>
              <a:t>acc</a:t>
            </a:r>
            <a:r>
              <a:rPr lang="en-US" sz="1300" b="1" dirty="0">
                <a:solidFill>
                  <a:srgbClr val="804000"/>
                </a:solidFill>
                <a:highlight>
                  <a:srgbClr val="FFFFFF"/>
                </a:highlight>
                <a:latin typeface="Courier New" panose="02070309020205020404" pitchFamily="49" charset="0"/>
                <a:cs typeface="Courier New" panose="02070309020205020404" pitchFamily="49" charset="0"/>
              </a:rPr>
              <a:t> wait</a:t>
            </a:r>
            <a:endParaRPr lang="en-US" sz="1300" b="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7104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22</a:t>
            </a:fld>
            <a:endParaRPr lang="de-DE" dirty="0"/>
          </a:p>
        </p:txBody>
      </p:sp>
      <p:sp>
        <p:nvSpPr>
          <p:cNvPr id="5" name="Title 4"/>
          <p:cNvSpPr>
            <a:spLocks noGrp="1"/>
          </p:cNvSpPr>
          <p:nvPr>
            <p:ph type="title"/>
          </p:nvPr>
        </p:nvSpPr>
        <p:spPr/>
        <p:txBody>
          <a:bodyPr/>
          <a:lstStyle/>
          <a:p>
            <a:r>
              <a:rPr lang="en-US" dirty="0"/>
              <a:t>Scalability Metrics For Success</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sz="2000" dirty="0"/>
              <a:t>Serial Time: 𝑇𝑠:</a:t>
            </a:r>
          </a:p>
          <a:p>
            <a:pPr marL="685800" lvl="1">
              <a:buFont typeface="Arial" panose="020B0604020202020204" pitchFamily="34" charset="0"/>
              <a:buChar char="•"/>
            </a:pPr>
            <a:r>
              <a:rPr lang="en-US" sz="1800" dirty="0"/>
              <a:t>How long it takes to run the problem with a single process</a:t>
            </a:r>
          </a:p>
          <a:p>
            <a:pPr marL="342900" indent="-342900">
              <a:buFont typeface="Arial" panose="020B0604020202020204" pitchFamily="34" charset="0"/>
              <a:buChar char="•"/>
            </a:pPr>
            <a:r>
              <a:rPr lang="en-US" sz="2000" dirty="0"/>
              <a:t>Parallel Time: 𝑇𝑝</a:t>
            </a:r>
          </a:p>
          <a:p>
            <a:pPr marL="685800" lvl="1">
              <a:buFont typeface="Arial" panose="020B0604020202020204" pitchFamily="34" charset="0"/>
              <a:buChar char="•"/>
            </a:pPr>
            <a:r>
              <a:rPr lang="en-US" sz="1800" dirty="0"/>
              <a:t>How long it takes to run the problem with multiple processes</a:t>
            </a:r>
          </a:p>
          <a:p>
            <a:pPr marL="342900" indent="-342900">
              <a:buFont typeface="Arial" panose="020B0604020202020204" pitchFamily="34" charset="0"/>
              <a:buChar char="•"/>
            </a:pPr>
            <a:r>
              <a:rPr lang="en-US" sz="2000" dirty="0"/>
              <a:t>Number of Processes: 𝑃</a:t>
            </a:r>
          </a:p>
          <a:p>
            <a:pPr marL="685800" lvl="1">
              <a:buFont typeface="Arial" panose="020B0604020202020204" pitchFamily="34" charset="0"/>
              <a:buChar char="•"/>
            </a:pPr>
            <a:r>
              <a:rPr lang="en-US" sz="1800" dirty="0"/>
              <a:t>The number of Processes operating on the task at hand</a:t>
            </a:r>
          </a:p>
          <a:p>
            <a:pPr marL="342900" indent="-342900">
              <a:buFont typeface="Arial" panose="020B0604020202020204" pitchFamily="34" charset="0"/>
              <a:buChar char="•"/>
            </a:pPr>
            <a:r>
              <a:rPr lang="en-US" sz="2000" dirty="0"/>
              <a:t>Speedup: 𝑆=𝑇𝑠/𝑇𝑝 </a:t>
            </a:r>
          </a:p>
          <a:p>
            <a:pPr marL="685800" lvl="1">
              <a:buFont typeface="Arial" panose="020B0604020202020204" pitchFamily="34" charset="0"/>
              <a:buChar char="•"/>
            </a:pPr>
            <a:r>
              <a:rPr lang="en-US" sz="1800" dirty="0"/>
              <a:t>How much faster is the parallel version vs. serial. (optimal is 𝑃)</a:t>
            </a:r>
          </a:p>
          <a:p>
            <a:pPr marL="342900" indent="-342900">
              <a:buFont typeface="Arial" panose="020B0604020202020204" pitchFamily="34" charset="0"/>
              <a:buChar char="•"/>
            </a:pPr>
            <a:r>
              <a:rPr lang="en-US" sz="2000" dirty="0"/>
              <a:t>Efficiency: 𝐸=  𝑆/𝑃</a:t>
            </a:r>
          </a:p>
          <a:p>
            <a:pPr marL="685800" lvl="1">
              <a:buFont typeface="Arial" panose="020B0604020202020204" pitchFamily="34" charset="0"/>
              <a:buChar char="•"/>
            </a:pPr>
            <a:r>
              <a:rPr lang="en-US" sz="1800" dirty="0"/>
              <a:t>How efficient are the processors used (optimal is 1)</a:t>
            </a:r>
          </a:p>
          <a:p>
            <a:endParaRPr lang="en-US" sz="2000" dirty="0"/>
          </a:p>
        </p:txBody>
      </p:sp>
    </p:spTree>
    <p:extLst>
      <p:ext uri="{BB962C8B-B14F-4D97-AF65-F5344CB8AC3E}">
        <p14:creationId xmlns:p14="http://schemas.microsoft.com/office/powerpoint/2010/main" val="2195900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23</a:t>
            </a:fld>
            <a:endParaRPr lang="de-DE" dirty="0"/>
          </a:p>
        </p:txBody>
      </p:sp>
      <p:sp>
        <p:nvSpPr>
          <p:cNvPr id="5" name="Title 4"/>
          <p:cNvSpPr>
            <a:spLocks noGrp="1"/>
          </p:cNvSpPr>
          <p:nvPr>
            <p:ph type="title"/>
          </p:nvPr>
        </p:nvSpPr>
        <p:spPr/>
        <p:txBody>
          <a:bodyPr/>
          <a:lstStyle/>
          <a:p>
            <a:r>
              <a:rPr lang="en-US" dirty="0"/>
              <a:t>Task 1: Apply domain decomposition</a:t>
            </a:r>
          </a:p>
        </p:txBody>
      </p:sp>
      <p:sp>
        <p:nvSpPr>
          <p:cNvPr id="6" name="Content Placeholder 5"/>
          <p:cNvSpPr>
            <a:spLocks noGrp="1"/>
          </p:cNvSpPr>
          <p:nvPr>
            <p:ph idx="1"/>
          </p:nvPr>
        </p:nvSpPr>
        <p:spPr/>
        <p:txBody>
          <a:bodyPr/>
          <a:lstStyle/>
          <a:p>
            <a:r>
              <a:rPr lang="en-US" dirty="0"/>
              <a:t>Handle GPU affinity</a:t>
            </a:r>
          </a:p>
          <a:p>
            <a:r>
              <a:rPr lang="en-US" dirty="0"/>
              <a:t>Halo Exchange</a:t>
            </a:r>
          </a:p>
        </p:txBody>
      </p:sp>
      <p:sp>
        <p:nvSpPr>
          <p:cNvPr id="8" name="Rectangle 7"/>
          <p:cNvSpPr/>
          <p:nvPr/>
        </p:nvSpPr>
        <p:spPr>
          <a:xfrm>
            <a:off x="727200" y="2922522"/>
            <a:ext cx="7503759" cy="2243780"/>
          </a:xfrm>
          <a:prstGeom prst="rect">
            <a:avLst/>
          </a:prstGeom>
          <a:noFill/>
          <a:ln w="25400" cap="flat" cmpd="sng" algn="ctr">
            <a:noFill/>
            <a:prstDash val="solid"/>
          </a:ln>
          <a:effectLst/>
        </p:spPr>
        <p:txBody>
          <a:bodyPr wrap="none" rtlCol="0" anchor="t"/>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8040"/>
                </a:solidFill>
                <a:effectLst/>
                <a:uLnTx/>
                <a:uFillTx/>
                <a:latin typeface="Courier New" panose="02070309020205020404" pitchFamily="49" charset="0"/>
                <a:ea typeface="+mn-ea"/>
                <a:cs typeface="+mn-cs"/>
              </a:rPr>
              <a:t>$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make </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mpicc</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-c -DUSE_DOUBLE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Minfo</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=accel -fast -acc -ta=tesla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poiss</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srun</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./poisson2d</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Jacobi relaxation Calculation: 4096 x 4096 mesh</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lvl="0" defTabSz="457200" fontAlgn="base">
              <a:spcBef>
                <a:spcPct val="0"/>
              </a:spcBef>
              <a:spcAft>
                <a:spcPct val="0"/>
              </a:spcAft>
              <a:defRPr/>
            </a:pPr>
            <a:r>
              <a:rPr lang="en-US" sz="1600" kern="0" dirty="0" err="1">
                <a:solidFill>
                  <a:srgbClr val="000000"/>
                </a:solidFill>
                <a:latin typeface="Courier New" panose="02070309020205020404" pitchFamily="49" charset="0"/>
              </a:rPr>
              <a:t>Num</a:t>
            </a:r>
            <a:r>
              <a:rPr lang="en-US" sz="1600" kern="0" dirty="0">
                <a:solidFill>
                  <a:srgbClr val="000000"/>
                </a:solidFill>
                <a:latin typeface="Courier New" panose="02070309020205020404" pitchFamily="49" charset="0"/>
              </a:rPr>
              <a:t> GPUs: 4.</a:t>
            </a:r>
          </a:p>
          <a:p>
            <a:pPr lvl="0" defTabSz="457200" fontAlgn="base">
              <a:spcBef>
                <a:spcPct val="0"/>
              </a:spcBef>
              <a:spcAft>
                <a:spcPct val="0"/>
              </a:spcAft>
              <a:defRPr/>
            </a:pPr>
            <a:r>
              <a:rPr lang="en-US" sz="1600" kern="0" dirty="0">
                <a:solidFill>
                  <a:srgbClr val="000000"/>
                </a:solidFill>
                <a:latin typeface="Courier New" panose="02070309020205020404" pitchFamily="49" charset="0"/>
              </a:rPr>
              <a:t>4096x4096: 1 GPU:  18.9390 s, 4 GPUs:  18.8453 s, speedup:</a:t>
            </a:r>
          </a:p>
          <a:p>
            <a:pPr lvl="0" defTabSz="457200" fontAlgn="base">
              <a:spcBef>
                <a:spcPct val="0"/>
              </a:spcBef>
              <a:spcAft>
                <a:spcPct val="0"/>
              </a:spcAft>
              <a:defRPr/>
            </a:pPr>
            <a:r>
              <a:rPr lang="en-US" sz="1600" kern="0" dirty="0">
                <a:solidFill>
                  <a:srgbClr val="000000"/>
                </a:solidFill>
                <a:latin typeface="Courier New" panose="02070309020205020404" pitchFamily="49" charset="0"/>
              </a:rPr>
              <a:t>MPI time:   0.0001 s, inter GPU BW:  1770.76 </a:t>
            </a:r>
            <a:r>
              <a:rPr lang="en-US" sz="1600" kern="0" dirty="0" err="1">
                <a:solidFill>
                  <a:srgbClr val="000000"/>
                </a:solidFill>
                <a:latin typeface="Courier New" panose="02070309020205020404" pitchFamily="49" charset="0"/>
              </a:rPr>
              <a:t>GiB</a:t>
            </a:r>
            <a:r>
              <a:rPr lang="en-US" sz="1600" kern="0" dirty="0">
                <a:solidFill>
                  <a:srgbClr val="000000"/>
                </a:solidFill>
                <a:latin typeface="Courier New" panose="02070309020205020404" pitchFamily="49" charset="0"/>
              </a:rPr>
              <a:t>/s</a:t>
            </a:r>
            <a:endParaRPr kumimoji="0" lang="en-US" sz="2400" b="0" i="0" u="none" strike="noStrike" kern="0" cap="none" spc="0" normalizeH="0" baseline="0" noProof="0" dirty="0">
              <a:ln>
                <a:noFill/>
              </a:ln>
              <a:solidFill>
                <a:srgbClr val="FFFFFF"/>
              </a:solidFill>
              <a:effectLst/>
              <a:uLnTx/>
              <a:uFillTx/>
              <a:latin typeface="Trebuchet MS"/>
              <a:ea typeface="+mn-ea"/>
              <a:cs typeface="+mn-cs"/>
            </a:endParaRPr>
          </a:p>
        </p:txBody>
      </p:sp>
      <p:sp>
        <p:nvSpPr>
          <p:cNvPr id="9" name="Rectangle 8"/>
          <p:cNvSpPr/>
          <p:nvPr/>
        </p:nvSpPr>
        <p:spPr>
          <a:xfrm>
            <a:off x="6319417" y="1728196"/>
            <a:ext cx="2367383" cy="544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for TODOs</a:t>
            </a:r>
          </a:p>
        </p:txBody>
      </p:sp>
      <p:sp useBgFill="1">
        <p:nvSpPr>
          <p:cNvPr id="12" name="Rectangle 11"/>
          <p:cNvSpPr/>
          <p:nvPr/>
        </p:nvSpPr>
        <p:spPr>
          <a:xfrm>
            <a:off x="8230961" y="2901732"/>
            <a:ext cx="913040" cy="2759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74401" y="4704235"/>
            <a:ext cx="4312399" cy="1421928"/>
          </a:xfrm>
          <a:prstGeom prst="rect">
            <a:avLst/>
          </a:prstGeom>
          <a:solidFill>
            <a:srgbClr val="B3B3B3"/>
          </a:solidFill>
          <a:ln w="6350" cap="flat" cmpd="sng" algn="ctr">
            <a:noFill/>
            <a:prstDash val="solid"/>
          </a:ln>
          <a:effectLst/>
        </p:spPr>
        <p:txBody>
          <a:bodyPr wrap="none" rtlCol="0" anchor="ct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rebuchet MS"/>
                <a:ea typeface="+mn-ea"/>
                <a:cs typeface="+mn-cs"/>
              </a:rPr>
              <a:t>Make Targets:</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run</a:t>
            </a:r>
            <a:r>
              <a:rPr kumimoji="0" lang="en-US" sz="1600" b="0" i="0" u="none" strike="noStrike" kern="0" cap="none" spc="0" normalizeH="0" baseline="0" noProof="0" dirty="0">
                <a:ln>
                  <a:noFill/>
                </a:ln>
                <a:solidFill>
                  <a:srgbClr val="000000"/>
                </a:solidFill>
                <a:effectLst/>
                <a:uLnTx/>
                <a:uFillTx/>
                <a:latin typeface="Trebuchet MS"/>
                <a:ea typeface="+mn-ea"/>
                <a:cs typeface="+mn-cs"/>
              </a:rPr>
              <a:t>:			run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 </a:t>
            </a:r>
            <a:r>
              <a:rPr kumimoji="0" lang="en-US" sz="1600" b="0" i="0" u="none" strike="noStrike" kern="0" cap="none" spc="0" normalizeH="0" baseline="0" noProof="0" dirty="0">
                <a:ln>
                  <a:noFill/>
                </a:ln>
                <a:solidFill>
                  <a:srgbClr val="000000"/>
                </a:solidFill>
                <a:effectLst/>
                <a:uLnTx/>
                <a:uFillTx/>
                <a:latin typeface="Trebuchet MS"/>
                <a:ea typeface="+mn-ea"/>
                <a:cs typeface="+mn-cs"/>
              </a:rPr>
              <a:t>(default)</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a:t>
            </a:r>
            <a:r>
              <a:rPr kumimoji="0" lang="en-US" sz="1600" b="0" i="0" u="none" strike="noStrike" kern="0" cap="none" spc="0" normalizeH="0" baseline="0" noProof="0" dirty="0">
                <a:ln>
                  <a:noFill/>
                </a:ln>
                <a:solidFill>
                  <a:srgbClr val="000000"/>
                </a:solidFill>
                <a:effectLst/>
                <a:uLnTx/>
                <a:uFillTx/>
                <a:latin typeface="Trebuchet MS"/>
                <a:ea typeface="+mn-ea"/>
                <a:cs typeface="+mn-cs"/>
              </a:rPr>
              <a:t>:	build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 </a:t>
            </a:r>
            <a:r>
              <a:rPr kumimoji="0" lang="en-US" sz="1600" b="0" i="0" u="none" strike="noStrike" kern="0" cap="none" spc="0" normalizeH="0" baseline="0" noProof="0" dirty="0">
                <a:ln>
                  <a:noFill/>
                </a:ln>
                <a:solidFill>
                  <a:srgbClr val="000000"/>
                </a:solidFill>
                <a:effectLst/>
                <a:uLnTx/>
                <a:uFillTx/>
                <a:latin typeface="Trebuchet MS"/>
                <a:ea typeface="+mn-ea"/>
                <a:cs typeface="+mn-cs"/>
              </a:rPr>
              <a:t>binary</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profile</a:t>
            </a:r>
            <a:r>
              <a:rPr kumimoji="0" lang="en-US" sz="1600" b="0" i="0" u="none" strike="noStrike" kern="0" cap="none" spc="0" normalizeH="0" baseline="0" noProof="0" dirty="0">
                <a:ln>
                  <a:noFill/>
                </a:ln>
                <a:solidFill>
                  <a:srgbClr val="000000"/>
                </a:solidFill>
                <a:effectLst/>
                <a:uLnTx/>
                <a:uFillTx/>
                <a:latin typeface="Trebuchet MS"/>
                <a:ea typeface="+mn-ea"/>
                <a:cs typeface="+mn-cs"/>
              </a:rPr>
              <a:t>: 	profile with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pgprof</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*.solution</a:t>
            </a:r>
            <a:r>
              <a:rPr kumimoji="0" lang="en-US" sz="1600" b="0" i="0" u="none" strike="noStrike" kern="0" cap="none" spc="0" normalizeH="0" baseline="0" noProof="0" dirty="0">
                <a:ln>
                  <a:noFill/>
                </a:ln>
                <a:solidFill>
                  <a:srgbClr val="000000"/>
                </a:solidFill>
                <a:effectLst/>
                <a:uLnTx/>
                <a:uFillTx/>
                <a:latin typeface="Trebuchet MS"/>
                <a:ea typeface="+mn-ea"/>
                <a:cs typeface="+mn-cs"/>
              </a:rPr>
              <a:t>:	same as above with solution </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rebuchet MS"/>
                <a:ea typeface="+mn-ea"/>
                <a:cs typeface="+mn-cs"/>
              </a:rPr>
              <a:t>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poisson2d.solution.*</a:t>
            </a:r>
            <a:r>
              <a:rPr kumimoji="0" lang="en-US" sz="1600" b="0" i="0" u="none" strike="noStrike" kern="0" cap="none" spc="0" normalizeH="0" baseline="0" noProof="0" dirty="0">
                <a:ln>
                  <a:noFill/>
                </a:ln>
                <a:solidFill>
                  <a:srgbClr val="000000"/>
                </a:solidFill>
                <a:effectLst/>
                <a:uLnTx/>
                <a:uFillTx/>
                <a:latin typeface="Trebuchet MS"/>
                <a:ea typeface="+mn-ea"/>
                <a:cs typeface="+mn-cs"/>
              </a:rPr>
              <a:t>)</a:t>
            </a:r>
          </a:p>
        </p:txBody>
      </p:sp>
    </p:spTree>
    <p:extLst>
      <p:ext uri="{BB962C8B-B14F-4D97-AF65-F5344CB8AC3E}">
        <p14:creationId xmlns:p14="http://schemas.microsoft.com/office/powerpoint/2010/main" val="273834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24</a:t>
            </a:fld>
            <a:endParaRPr lang="de-DE" dirty="0"/>
          </a:p>
        </p:txBody>
      </p:sp>
      <p:sp>
        <p:nvSpPr>
          <p:cNvPr id="5" name="Title 4"/>
          <p:cNvSpPr>
            <a:spLocks noGrp="1"/>
          </p:cNvSpPr>
          <p:nvPr>
            <p:ph type="title"/>
          </p:nvPr>
        </p:nvSpPr>
        <p:spPr/>
        <p:txBody>
          <a:bodyPr/>
          <a:lstStyle/>
          <a:p>
            <a:r>
              <a:rPr lang="en-US" dirty="0"/>
              <a:t>Task 2: Hide MPI communication time</a:t>
            </a:r>
          </a:p>
        </p:txBody>
      </p:sp>
      <p:sp>
        <p:nvSpPr>
          <p:cNvPr id="6" name="Content Placeholder 5"/>
          <p:cNvSpPr>
            <a:spLocks noGrp="1"/>
          </p:cNvSpPr>
          <p:nvPr>
            <p:ph idx="1"/>
          </p:nvPr>
        </p:nvSpPr>
        <p:spPr/>
        <p:txBody>
          <a:bodyPr/>
          <a:lstStyle/>
          <a:p>
            <a:r>
              <a:rPr lang="en-US" dirty="0"/>
              <a:t>Start copy loop asynchronously</a:t>
            </a:r>
          </a:p>
          <a:p>
            <a:r>
              <a:rPr lang="en-US" dirty="0"/>
              <a:t>Wait for </a:t>
            </a:r>
            <a:r>
              <a:rPr lang="en-US" dirty="0" err="1"/>
              <a:t>async</a:t>
            </a:r>
            <a:r>
              <a:rPr lang="en-US" dirty="0"/>
              <a:t> copy loop after MPI comm. is done</a:t>
            </a:r>
          </a:p>
        </p:txBody>
      </p:sp>
      <p:sp>
        <p:nvSpPr>
          <p:cNvPr id="7" name="Rectangle 6"/>
          <p:cNvSpPr/>
          <p:nvPr/>
        </p:nvSpPr>
        <p:spPr>
          <a:xfrm>
            <a:off x="6319417" y="1732475"/>
            <a:ext cx="2367383" cy="5445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for TODOs</a:t>
            </a:r>
          </a:p>
        </p:txBody>
      </p:sp>
      <p:sp>
        <p:nvSpPr>
          <p:cNvPr id="8" name="Rectangle 7"/>
          <p:cNvSpPr/>
          <p:nvPr/>
        </p:nvSpPr>
        <p:spPr>
          <a:xfrm>
            <a:off x="728682" y="2922522"/>
            <a:ext cx="7538305" cy="2243780"/>
          </a:xfrm>
          <a:prstGeom prst="rect">
            <a:avLst/>
          </a:prstGeom>
          <a:noFill/>
          <a:ln w="25400" cap="flat" cmpd="sng" algn="ctr">
            <a:noFill/>
            <a:prstDash val="solid"/>
          </a:ln>
          <a:effectLst/>
        </p:spPr>
        <p:txBody>
          <a:bodyPr wrap="none" rtlCol="0" anchor="t"/>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8040"/>
                </a:solidFill>
                <a:effectLst/>
                <a:uLnTx/>
                <a:uFillTx/>
                <a:latin typeface="Courier New" panose="02070309020205020404" pitchFamily="49" charset="0"/>
                <a:ea typeface="+mn-ea"/>
                <a:cs typeface="+mn-cs"/>
              </a:rPr>
              <a:t>$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make </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mpicc</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-c -DUSE_DOUBLE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Minfo</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=accel -fast -acc -ta=tesla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poisso</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600" b="1"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defTabSz="457200" eaLnBrk="1" fontAlgn="base" latinLnBrk="0" hangingPunct="1">
              <a:lnSpc>
                <a:spcPct val="100000"/>
              </a:lnSpc>
              <a:spcBef>
                <a:spcPct val="0"/>
              </a:spcBef>
              <a:spcAft>
                <a:spcPct val="0"/>
              </a:spcAft>
              <a:buClrTx/>
              <a:buSzTx/>
              <a:buFontTx/>
              <a:buNone/>
              <a:tabLst/>
              <a:defRPr/>
            </a:pPr>
            <a:r>
              <a:rPr lang="en-US" sz="1600" kern="0" dirty="0">
                <a:solidFill>
                  <a:srgbClr val="000000"/>
                </a:solidFill>
                <a:latin typeface="Courier New" panose="02070309020205020404" pitchFamily="49" charset="0"/>
              </a:rPr>
              <a:t>s</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run ./poisson2d</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Jacobi relaxation Calculation: 4096 x 4096 mesh</a:t>
            </a:r>
          </a:p>
          <a:p>
            <a:pPr marL="0" marR="0" lvl="0" indent="0" defTabSz="4572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lvl="0" defTabSz="457200" fontAlgn="base">
              <a:spcBef>
                <a:spcPct val="0"/>
              </a:spcBef>
              <a:spcAft>
                <a:spcPct val="0"/>
              </a:spcAft>
              <a:defRPr/>
            </a:pPr>
            <a:r>
              <a:rPr lang="en-US" sz="1600" kern="0" dirty="0" err="1">
                <a:solidFill>
                  <a:srgbClr val="000000"/>
                </a:solidFill>
                <a:latin typeface="Courier New" panose="02070309020205020404" pitchFamily="49" charset="0"/>
              </a:rPr>
              <a:t>Num</a:t>
            </a:r>
            <a:r>
              <a:rPr lang="en-US" sz="1600" kern="0" dirty="0">
                <a:solidFill>
                  <a:srgbClr val="000000"/>
                </a:solidFill>
                <a:latin typeface="Courier New" panose="02070309020205020404" pitchFamily="49" charset="0"/>
              </a:rPr>
              <a:t> GPUs: 4.</a:t>
            </a:r>
          </a:p>
          <a:p>
            <a:pPr lvl="0" defTabSz="457200" fontAlgn="base">
              <a:spcBef>
                <a:spcPct val="0"/>
              </a:spcBef>
              <a:spcAft>
                <a:spcPct val="0"/>
              </a:spcAft>
              <a:defRPr/>
            </a:pPr>
            <a:r>
              <a:rPr lang="en-US" sz="1600" kern="0" dirty="0">
                <a:solidFill>
                  <a:srgbClr val="000000"/>
                </a:solidFill>
                <a:latin typeface="Courier New" panose="02070309020205020404" pitchFamily="49" charset="0"/>
              </a:rPr>
              <a:t>4096x4096: 1 GPU:   4.6780 s, 4 GPUs:   1.3290 s, speedup:</a:t>
            </a:r>
          </a:p>
          <a:p>
            <a:pPr lvl="0" defTabSz="457200" fontAlgn="base">
              <a:spcBef>
                <a:spcPct val="0"/>
              </a:spcBef>
              <a:spcAft>
                <a:spcPct val="0"/>
              </a:spcAft>
              <a:defRPr/>
            </a:pPr>
            <a:r>
              <a:rPr lang="en-US" sz="1600" kern="0" dirty="0">
                <a:solidFill>
                  <a:srgbClr val="000000"/>
                </a:solidFill>
                <a:latin typeface="Courier New" panose="02070309020205020404" pitchFamily="49" charset="0"/>
              </a:rPr>
              <a:t>MPI time:   0.0846 s, inter GPU BW:     1.44 </a:t>
            </a:r>
            <a:r>
              <a:rPr lang="en-US" sz="1600" kern="0" dirty="0" err="1">
                <a:solidFill>
                  <a:srgbClr val="000000"/>
                </a:solidFill>
                <a:latin typeface="Courier New" panose="02070309020205020404" pitchFamily="49" charset="0"/>
              </a:rPr>
              <a:t>GiB</a:t>
            </a:r>
            <a:r>
              <a:rPr lang="en-US" sz="1600" kern="0" dirty="0">
                <a:solidFill>
                  <a:srgbClr val="000000"/>
                </a:solidFill>
                <a:latin typeface="Courier New" panose="02070309020205020404" pitchFamily="49" charset="0"/>
              </a:rPr>
              <a:t>/s</a:t>
            </a:r>
            <a:endParaRPr kumimoji="0" lang="en-US" sz="2400" b="0" i="0" u="none" strike="noStrike" kern="0" cap="none" spc="0" normalizeH="0" baseline="0" noProof="0" dirty="0">
              <a:ln>
                <a:noFill/>
              </a:ln>
              <a:solidFill>
                <a:srgbClr val="FFFFFF"/>
              </a:solidFill>
              <a:effectLst/>
              <a:uLnTx/>
              <a:uFillTx/>
              <a:latin typeface="Trebuchet MS"/>
              <a:ea typeface="+mn-ea"/>
              <a:cs typeface="+mn-cs"/>
            </a:endParaRPr>
          </a:p>
        </p:txBody>
      </p:sp>
      <p:sp useBgFill="1">
        <p:nvSpPr>
          <p:cNvPr id="9" name="Rectangle 8"/>
          <p:cNvSpPr/>
          <p:nvPr/>
        </p:nvSpPr>
        <p:spPr>
          <a:xfrm>
            <a:off x="8230960" y="2901732"/>
            <a:ext cx="913039" cy="2759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374401" y="4704235"/>
            <a:ext cx="4312399" cy="1421928"/>
          </a:xfrm>
          <a:prstGeom prst="rect">
            <a:avLst/>
          </a:prstGeom>
          <a:solidFill>
            <a:srgbClr val="B3B3B3"/>
          </a:solidFill>
          <a:ln w="6350" cap="flat" cmpd="sng" algn="ctr">
            <a:noFill/>
            <a:prstDash val="solid"/>
          </a:ln>
          <a:effectLst/>
        </p:spPr>
        <p:txBody>
          <a:bodyPr wrap="none" rtlCol="0" anchor="ctr">
            <a:spAutoFit/>
          </a:bodyPr>
          <a:lstStyle/>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rebuchet MS"/>
                <a:ea typeface="+mn-ea"/>
                <a:cs typeface="+mn-cs"/>
              </a:rPr>
              <a:t>Make Targets:</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run</a:t>
            </a:r>
            <a:r>
              <a:rPr kumimoji="0" lang="en-US" sz="1600" b="0" i="0" u="none" strike="noStrike" kern="0" cap="none" spc="0" normalizeH="0" baseline="0" noProof="0" dirty="0">
                <a:ln>
                  <a:noFill/>
                </a:ln>
                <a:solidFill>
                  <a:srgbClr val="000000"/>
                </a:solidFill>
                <a:effectLst/>
                <a:uLnTx/>
                <a:uFillTx/>
                <a:latin typeface="Trebuchet MS"/>
                <a:ea typeface="+mn-ea"/>
                <a:cs typeface="+mn-cs"/>
              </a:rPr>
              <a:t>:			run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 </a:t>
            </a:r>
            <a:r>
              <a:rPr kumimoji="0" lang="en-US" sz="1600" b="0" i="0" u="none" strike="noStrike" kern="0" cap="none" spc="0" normalizeH="0" baseline="0" noProof="0" dirty="0">
                <a:ln>
                  <a:noFill/>
                </a:ln>
                <a:solidFill>
                  <a:srgbClr val="000000"/>
                </a:solidFill>
                <a:effectLst/>
                <a:uLnTx/>
                <a:uFillTx/>
                <a:latin typeface="Trebuchet MS"/>
                <a:ea typeface="+mn-ea"/>
                <a:cs typeface="+mn-cs"/>
              </a:rPr>
              <a:t>(default)</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a:t>
            </a:r>
            <a:r>
              <a:rPr kumimoji="0" lang="en-US" sz="1600" b="0" i="0" u="none" strike="noStrike" kern="0" cap="none" spc="0" normalizeH="0" baseline="0" noProof="0" dirty="0">
                <a:ln>
                  <a:noFill/>
                </a:ln>
                <a:solidFill>
                  <a:srgbClr val="000000"/>
                </a:solidFill>
                <a:effectLst/>
                <a:uLnTx/>
                <a:uFillTx/>
                <a:latin typeface="Trebuchet MS"/>
                <a:ea typeface="+mn-ea"/>
                <a:cs typeface="+mn-cs"/>
              </a:rPr>
              <a:t>:	build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 </a:t>
            </a:r>
            <a:r>
              <a:rPr kumimoji="0" lang="en-US" sz="1600" b="0" i="0" u="none" strike="noStrike" kern="0" cap="none" spc="0" normalizeH="0" baseline="0" noProof="0" dirty="0">
                <a:ln>
                  <a:noFill/>
                </a:ln>
                <a:solidFill>
                  <a:srgbClr val="000000"/>
                </a:solidFill>
                <a:effectLst/>
                <a:uLnTx/>
                <a:uFillTx/>
                <a:latin typeface="Trebuchet MS"/>
                <a:ea typeface="+mn-ea"/>
                <a:cs typeface="+mn-cs"/>
              </a:rPr>
              <a:t>binary</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profile</a:t>
            </a:r>
            <a:r>
              <a:rPr kumimoji="0" lang="en-US" sz="1600" b="0" i="0" u="none" strike="noStrike" kern="0" cap="none" spc="0" normalizeH="0" baseline="0" noProof="0" dirty="0">
                <a:ln>
                  <a:noFill/>
                </a:ln>
                <a:solidFill>
                  <a:srgbClr val="000000"/>
                </a:solidFill>
                <a:effectLst/>
                <a:uLnTx/>
                <a:uFillTx/>
                <a:latin typeface="Trebuchet MS"/>
                <a:ea typeface="+mn-ea"/>
                <a:cs typeface="+mn-cs"/>
              </a:rPr>
              <a:t>: 	profile with </a:t>
            </a:r>
            <a:r>
              <a:rPr kumimoji="0" lang="en-US" sz="16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pgprof</a:t>
            </a:r>
            <a:endPar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*.solution</a:t>
            </a:r>
            <a:r>
              <a:rPr kumimoji="0" lang="en-US" sz="1600" b="0" i="0" u="none" strike="noStrike" kern="0" cap="none" spc="0" normalizeH="0" baseline="0" noProof="0" dirty="0">
                <a:ln>
                  <a:noFill/>
                </a:ln>
                <a:solidFill>
                  <a:srgbClr val="000000"/>
                </a:solidFill>
                <a:effectLst/>
                <a:uLnTx/>
                <a:uFillTx/>
                <a:latin typeface="Trebuchet MS"/>
                <a:ea typeface="+mn-ea"/>
                <a:cs typeface="+mn-cs"/>
              </a:rPr>
              <a:t>:	same as above with solution </a:t>
            </a:r>
          </a:p>
          <a:p>
            <a:pPr marL="0" marR="0" lvl="0" indent="0" defTabSz="45720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rebuchet MS"/>
                <a:ea typeface="+mn-ea"/>
                <a:cs typeface="+mn-cs"/>
              </a:rPr>
              <a:t>			(</a:t>
            </a:r>
            <a:r>
              <a:rPr kumimoji="0" lang="en-US" sz="1600" b="0"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poisson2d.solution.*</a:t>
            </a:r>
            <a:r>
              <a:rPr kumimoji="0" lang="en-US" sz="1600" b="0" i="0" u="none" strike="noStrike" kern="0" cap="none" spc="0" normalizeH="0" baseline="0" noProof="0" dirty="0">
                <a:ln>
                  <a:noFill/>
                </a:ln>
                <a:solidFill>
                  <a:srgbClr val="000000"/>
                </a:solidFill>
                <a:effectLst/>
                <a:uLnTx/>
                <a:uFillTx/>
                <a:latin typeface="Trebuchet MS"/>
                <a:ea typeface="+mn-ea"/>
                <a:cs typeface="+mn-cs"/>
              </a:rPr>
              <a:t>)</a:t>
            </a:r>
          </a:p>
        </p:txBody>
      </p:sp>
    </p:spTree>
    <p:extLst>
      <p:ext uri="{BB962C8B-B14F-4D97-AF65-F5344CB8AC3E}">
        <p14:creationId xmlns:p14="http://schemas.microsoft.com/office/powerpoint/2010/main" val="116771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25</a:t>
            </a:fld>
            <a:endParaRPr lang="de-DE" dirty="0"/>
          </a:p>
        </p:txBody>
      </p:sp>
      <p:sp>
        <p:nvSpPr>
          <p:cNvPr id="5" name="Title 4"/>
          <p:cNvSpPr>
            <a:spLocks noGrp="1"/>
          </p:cNvSpPr>
          <p:nvPr>
            <p:ph type="title"/>
          </p:nvPr>
        </p:nvSpPr>
        <p:spPr/>
        <p:txBody>
          <a:bodyPr/>
          <a:lstStyle/>
          <a:p>
            <a:r>
              <a:rPr lang="de-DE" dirty="0"/>
              <a:t>Task 1: Initial Version</a:t>
            </a:r>
            <a:endParaRPr lang="en-US" dirty="0"/>
          </a:p>
        </p:txBody>
      </p:sp>
      <p:pic>
        <p:nvPicPr>
          <p:cNvPr id="7" name="Content Placeholder 6"/>
          <p:cNvPicPr>
            <a:picLocks noGrp="1" noChangeAspect="1"/>
          </p:cNvPicPr>
          <p:nvPr>
            <p:ph idx="1"/>
          </p:nvPr>
        </p:nvPicPr>
        <p:blipFill>
          <a:blip r:embed="rId2"/>
          <a:stretch>
            <a:fillRect/>
          </a:stretch>
        </p:blipFill>
        <p:spPr>
          <a:xfrm>
            <a:off x="1475911" y="1916113"/>
            <a:ext cx="6020728" cy="4210050"/>
          </a:xfrm>
          <a:prstGeom prst="rect">
            <a:avLst/>
          </a:prstGeom>
        </p:spPr>
      </p:pic>
      <p:sp>
        <p:nvSpPr>
          <p:cNvPr id="8" name="Rectangle 7"/>
          <p:cNvSpPr/>
          <p:nvPr/>
        </p:nvSpPr>
        <p:spPr>
          <a:xfrm>
            <a:off x="5076055" y="5445224"/>
            <a:ext cx="129614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16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26</a:t>
            </a:fld>
            <a:endParaRPr lang="de-DE" dirty="0"/>
          </a:p>
        </p:txBody>
      </p:sp>
      <p:sp>
        <p:nvSpPr>
          <p:cNvPr id="5" name="Title 4"/>
          <p:cNvSpPr>
            <a:spLocks noGrp="1"/>
          </p:cNvSpPr>
          <p:nvPr>
            <p:ph type="title"/>
          </p:nvPr>
        </p:nvSpPr>
        <p:spPr/>
        <p:txBody>
          <a:bodyPr/>
          <a:lstStyle/>
          <a:p>
            <a:r>
              <a:rPr lang="de-DE" dirty="0"/>
              <a:t>Task 1: Solution</a:t>
            </a:r>
            <a:endParaRPr lang="en-US" dirty="0"/>
          </a:p>
        </p:txBody>
      </p:sp>
      <p:sp>
        <p:nvSpPr>
          <p:cNvPr id="7" name="Content Placeholder 2"/>
          <p:cNvSpPr>
            <a:spLocks noGrp="1"/>
          </p:cNvSpPr>
          <p:nvPr>
            <p:ph idx="1"/>
          </p:nvPr>
        </p:nvSpPr>
        <p:spPr>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spcBef>
                <a:spcPts val="0"/>
              </a:spcBef>
              <a:spcAft>
                <a:spcPts val="600"/>
              </a:spcAft>
            </a:pPr>
            <a:r>
              <a:rPr lang="en-US" sz="1400" dirty="0">
                <a:solidFill>
                  <a:srgbClr val="008000"/>
                </a:solidFill>
                <a:latin typeface="Courier New" panose="02070309020205020404" pitchFamily="49" charset="0"/>
              </a:rPr>
              <a:t>//Initialize MPI and determine rank and size</a:t>
            </a:r>
          </a:p>
          <a:p>
            <a:pPr>
              <a:spcBef>
                <a:spcPts val="0"/>
              </a:spcBef>
              <a:spcAft>
                <a:spcPts val="600"/>
              </a:spcAft>
            </a:pPr>
            <a:r>
              <a:rPr lang="en-US" sz="1400" dirty="0" err="1">
                <a:solidFill>
                  <a:srgbClr val="000000"/>
                </a:solidFill>
                <a:latin typeface="Courier New" panose="02070309020205020404" pitchFamily="49" charset="0"/>
              </a:rPr>
              <a:t>MPI_Init</a:t>
            </a:r>
            <a:r>
              <a:rPr lang="en-US" sz="1400" b="1" dirty="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argc</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err="1">
                <a:solidFill>
                  <a:srgbClr val="000000"/>
                </a:solidFill>
                <a:latin typeface="Courier New" panose="02070309020205020404" pitchFamily="49" charset="0"/>
              </a:rPr>
              <a:t>argv</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spcAft>
                <a:spcPts val="600"/>
              </a:spcAft>
            </a:pPr>
            <a:r>
              <a:rPr lang="en-US" sz="1400" dirty="0" err="1">
                <a:solidFill>
                  <a:srgbClr val="000000"/>
                </a:solidFill>
                <a:latin typeface="Courier New" panose="02070309020205020404" pitchFamily="49" charset="0"/>
              </a:rPr>
              <a:t>MPI_Comm_rank</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rank</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spcAft>
                <a:spcPts val="600"/>
              </a:spcAft>
            </a:pPr>
            <a:r>
              <a:rPr lang="en-US" sz="1400" dirty="0" err="1">
                <a:solidFill>
                  <a:srgbClr val="000000"/>
                </a:solidFill>
                <a:latin typeface="Courier New" panose="02070309020205020404" pitchFamily="49" charset="0"/>
              </a:rPr>
              <a:t>MPI_Comm_size</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MPI_COMM_WORLD</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&amp;</a:t>
            </a:r>
            <a:r>
              <a:rPr lang="en-US" sz="1400" dirty="0">
                <a:solidFill>
                  <a:srgbClr val="000000"/>
                </a:solidFill>
                <a:latin typeface="Courier New" panose="02070309020205020404" pitchFamily="49" charset="0"/>
              </a:rPr>
              <a:t>size</a:t>
            </a:r>
            <a:r>
              <a:rPr lang="en-US" sz="1400" b="1" dirty="0">
                <a:solidFill>
                  <a:srgbClr val="000080"/>
                </a:solidFill>
                <a:latin typeface="Courier New" panose="02070309020205020404" pitchFamily="49" charset="0"/>
              </a:rPr>
              <a:t>);</a:t>
            </a:r>
          </a:p>
          <a:p>
            <a:pPr>
              <a:spcBef>
                <a:spcPts val="0"/>
              </a:spcBef>
              <a:spcAft>
                <a:spcPts val="600"/>
              </a:spcAft>
            </a:pPr>
            <a:endParaRPr lang="en-US" sz="1400" dirty="0">
              <a:solidFill>
                <a:srgbClr val="000000"/>
              </a:solidFill>
              <a:latin typeface="Courier New" panose="02070309020205020404" pitchFamily="49" charset="0"/>
            </a:endParaRPr>
          </a:p>
          <a:p>
            <a:pPr>
              <a:spcBef>
                <a:spcPts val="0"/>
              </a:spcBef>
              <a:spcAft>
                <a:spcPts val="600"/>
              </a:spcAft>
            </a:pPr>
            <a:r>
              <a:rPr lang="en-US" sz="1400" dirty="0">
                <a:solidFill>
                  <a:srgbClr val="804000"/>
                </a:solidFill>
                <a:latin typeface="Courier New" panose="02070309020205020404" pitchFamily="49" charset="0"/>
              </a:rPr>
              <a:t>#pragma </a:t>
            </a:r>
            <a:r>
              <a:rPr lang="en-US" sz="1400" dirty="0" err="1">
                <a:solidFill>
                  <a:srgbClr val="804000"/>
                </a:solidFill>
                <a:latin typeface="Courier New" panose="02070309020205020404" pitchFamily="49" charset="0"/>
              </a:rPr>
              <a:t>acc</a:t>
            </a:r>
            <a:r>
              <a:rPr lang="en-US" sz="1400" dirty="0">
                <a:solidFill>
                  <a:srgbClr val="804000"/>
                </a:solidFill>
                <a:latin typeface="Courier New" panose="02070309020205020404" pitchFamily="49" charset="0"/>
              </a:rPr>
              <a:t> set </a:t>
            </a:r>
            <a:r>
              <a:rPr lang="en-US" sz="1400" dirty="0" err="1">
                <a:solidFill>
                  <a:srgbClr val="804000"/>
                </a:solidFill>
                <a:latin typeface="Courier New" panose="02070309020205020404" pitchFamily="49" charset="0"/>
              </a:rPr>
              <a:t>device_num</a:t>
            </a:r>
            <a:r>
              <a:rPr lang="en-US" sz="1400" dirty="0">
                <a:solidFill>
                  <a:srgbClr val="804000"/>
                </a:solidFill>
                <a:latin typeface="Courier New" panose="02070309020205020404" pitchFamily="49" charset="0"/>
              </a:rPr>
              <a:t>( rank )</a:t>
            </a:r>
          </a:p>
          <a:p>
            <a:pPr>
              <a:spcBef>
                <a:spcPts val="0"/>
              </a:spcBef>
              <a:spcAft>
                <a:spcPts val="600"/>
              </a:spcAft>
            </a:pPr>
            <a:endParaRPr lang="en-US" sz="1400" dirty="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restrict </a:t>
            </a:r>
            <a:r>
              <a:rPr lang="en-US" sz="1400" dirty="0">
                <a:solidFill>
                  <a:srgbClr val="8000FF"/>
                </a:solidFill>
                <a:latin typeface="Courier New" panose="02070309020205020404" pitchFamily="49" charset="0"/>
              </a:rPr>
              <a:t>const</a:t>
            </a:r>
            <a:r>
              <a:rPr lang="en-US" sz="1400" dirty="0">
                <a:solidFill>
                  <a:srgbClr val="000000"/>
                </a:solidFill>
                <a:latin typeface="Courier New" panose="02070309020205020404" pitchFamily="49" charset="0"/>
              </a:rPr>
              <a:t> A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malloc</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nx</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ny</a:t>
            </a:r>
            <a:r>
              <a:rPr lang="en-US" sz="1400" b="1" dirty="0">
                <a:solidFill>
                  <a:srgbClr val="000080"/>
                </a:solidFill>
                <a:latin typeface="Courier New" panose="02070309020205020404" pitchFamily="49" charset="0"/>
              </a:rPr>
              <a:t>*</a:t>
            </a:r>
            <a:r>
              <a:rPr lang="en-US" sz="1400" b="1" dirty="0" err="1">
                <a:solidFill>
                  <a:srgbClr val="0000FF"/>
                </a:solidFill>
                <a:latin typeface="Courier New" panose="02070309020205020404" pitchFamily="49" charset="0"/>
              </a:rPr>
              <a:t>sizeof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restrict </a:t>
            </a:r>
            <a:r>
              <a:rPr lang="en-US" sz="1400" dirty="0">
                <a:solidFill>
                  <a:srgbClr val="8000FF"/>
                </a:solidFill>
                <a:latin typeface="Courier New" panose="02070309020205020404" pitchFamily="49" charset="0"/>
              </a:rPr>
              <a:t>const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Aref</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malloc</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nx</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ny</a:t>
            </a:r>
            <a:r>
              <a:rPr lang="en-US" sz="1400" b="1" dirty="0">
                <a:solidFill>
                  <a:srgbClr val="000080"/>
                </a:solidFill>
                <a:latin typeface="Courier New" panose="02070309020205020404" pitchFamily="49" charset="0"/>
              </a:rPr>
              <a:t>*</a:t>
            </a:r>
            <a:r>
              <a:rPr lang="en-US" sz="1400" b="1" dirty="0" err="1">
                <a:solidFill>
                  <a:srgbClr val="0000FF"/>
                </a:solidFill>
                <a:latin typeface="Courier New" panose="02070309020205020404" pitchFamily="49" charset="0"/>
              </a:rPr>
              <a:t>sizeof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restrict </a:t>
            </a:r>
            <a:r>
              <a:rPr lang="en-US" sz="1400" dirty="0">
                <a:solidFill>
                  <a:srgbClr val="8000FF"/>
                </a:solidFill>
                <a:latin typeface="Courier New" panose="02070309020205020404" pitchFamily="49" charset="0"/>
              </a:rPr>
              <a:t>const</a:t>
            </a:r>
            <a:r>
              <a:rPr lang="en-US" sz="1400" dirty="0">
                <a:solidFill>
                  <a:srgbClr val="000000"/>
                </a:solidFill>
                <a:latin typeface="Courier New" panose="02070309020205020404" pitchFamily="49" charset="0"/>
              </a:rPr>
              <a:t> Anew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malloc</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nx</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ny</a:t>
            </a:r>
            <a:r>
              <a:rPr lang="en-US" sz="1400" b="1" dirty="0">
                <a:solidFill>
                  <a:srgbClr val="000080"/>
                </a:solidFill>
                <a:latin typeface="Courier New" panose="02070309020205020404" pitchFamily="49" charset="0"/>
              </a:rPr>
              <a:t>*</a:t>
            </a:r>
            <a:r>
              <a:rPr lang="en-US" sz="1400" b="1" dirty="0" err="1">
                <a:solidFill>
                  <a:srgbClr val="0000FF"/>
                </a:solidFill>
                <a:latin typeface="Courier New" panose="02070309020205020404" pitchFamily="49" charset="0"/>
              </a:rPr>
              <a:t>sizeof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a:spcBef>
                <a:spcPts val="0"/>
              </a:spcBef>
              <a:spcAft>
                <a:spcPts val="600"/>
              </a:spcAft>
            </a:pP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restrict </a:t>
            </a:r>
            <a:r>
              <a:rPr lang="en-US" sz="1400" dirty="0">
                <a:solidFill>
                  <a:srgbClr val="8000FF"/>
                </a:solidFill>
                <a:latin typeface="Courier New" panose="02070309020205020404" pitchFamily="49" charset="0"/>
              </a:rPr>
              <a:t>const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rhs</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malloc</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nx</a:t>
            </a:r>
            <a:r>
              <a:rPr lang="en-US" sz="1400" b="1" dirty="0">
                <a:solidFill>
                  <a:srgbClr val="000080"/>
                </a:solidFill>
                <a:latin typeface="Courier New" panose="02070309020205020404" pitchFamily="49" charset="0"/>
              </a:rPr>
              <a:t>*</a:t>
            </a:r>
            <a:r>
              <a:rPr lang="en-US" sz="1400" dirty="0" err="1">
                <a:solidFill>
                  <a:srgbClr val="000000"/>
                </a:solidFill>
                <a:latin typeface="Courier New" panose="02070309020205020404" pitchFamily="49" charset="0"/>
              </a:rPr>
              <a:t>ny</a:t>
            </a:r>
            <a:r>
              <a:rPr lang="en-US" sz="1400" b="1" dirty="0">
                <a:solidFill>
                  <a:srgbClr val="000080"/>
                </a:solidFill>
                <a:latin typeface="Courier New" panose="02070309020205020404" pitchFamily="49" charset="0"/>
              </a:rPr>
              <a:t>*</a:t>
            </a:r>
            <a:r>
              <a:rPr lang="en-US" sz="1400" b="1" dirty="0" err="1">
                <a:solidFill>
                  <a:srgbClr val="0000FF"/>
                </a:solidFill>
                <a:latin typeface="Courier New" panose="02070309020205020404" pitchFamily="49" charset="0"/>
              </a:rPr>
              <a:t>sizeof</a:t>
            </a:r>
            <a:r>
              <a:rPr lang="en-US" sz="1400" b="1" dirty="0">
                <a:solidFill>
                  <a:srgbClr val="000080"/>
                </a:solidFill>
                <a:latin typeface="Courier New" panose="02070309020205020404" pitchFamily="49" charset="0"/>
              </a:rPr>
              <a:t>(</a:t>
            </a:r>
            <a:r>
              <a:rPr lang="en-US" sz="1400" dirty="0">
                <a:solidFill>
                  <a:srgbClr val="000000"/>
                </a:solidFill>
                <a:latin typeface="Courier New" panose="02070309020205020404" pitchFamily="49" charset="0"/>
              </a:rPr>
              <a:t>real</a:t>
            </a:r>
            <a:r>
              <a:rPr lang="en-US" sz="1400" b="1" dirty="0">
                <a:solidFill>
                  <a:srgbClr val="000080"/>
                </a:solidFill>
                <a:latin typeface="Courier New" panose="02070309020205020404" pitchFamily="49" charset="0"/>
              </a:rPr>
              <a:t>));</a:t>
            </a:r>
            <a:endParaRPr lang="en-US" sz="1400" dirty="0">
              <a:solidFill>
                <a:srgbClr val="000000"/>
              </a:solidFill>
              <a:latin typeface="Courier New" panose="02070309020205020404" pitchFamily="49" charset="0"/>
            </a:endParaRPr>
          </a:p>
          <a:p>
            <a:pPr defTabSz="457200">
              <a:spcBef>
                <a:spcPts val="0"/>
              </a:spcBef>
              <a:spcAft>
                <a:spcPts val="600"/>
              </a:spcAft>
            </a:pPr>
            <a:endParaRPr lang="en-US" sz="1400" b="1" kern="1200" dirty="0">
              <a:solidFill>
                <a:srgbClr val="FF8040"/>
              </a:solidFill>
              <a:latin typeface="Courier New" panose="02070309020205020404" pitchFamily="49" charset="0"/>
            </a:endParaRPr>
          </a:p>
        </p:txBody>
      </p:sp>
      <p:sp>
        <p:nvSpPr>
          <p:cNvPr id="8" name="Rectangle 7"/>
          <p:cNvSpPr/>
          <p:nvPr/>
        </p:nvSpPr>
        <p:spPr>
          <a:xfrm>
            <a:off x="723339" y="3284984"/>
            <a:ext cx="3776653" cy="3600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925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27</a:t>
            </a:fld>
            <a:endParaRPr lang="de-DE" dirty="0"/>
          </a:p>
        </p:txBody>
      </p:sp>
      <p:sp>
        <p:nvSpPr>
          <p:cNvPr id="5" name="Title 4"/>
          <p:cNvSpPr>
            <a:spLocks noGrp="1"/>
          </p:cNvSpPr>
          <p:nvPr>
            <p:ph type="title"/>
          </p:nvPr>
        </p:nvSpPr>
        <p:spPr/>
        <p:txBody>
          <a:bodyPr/>
          <a:lstStyle/>
          <a:p>
            <a:r>
              <a:rPr lang="de-DE" dirty="0"/>
              <a:t>Task 1: Solution</a:t>
            </a:r>
            <a:endParaRPr lang="en-US" dirty="0"/>
          </a:p>
        </p:txBody>
      </p:sp>
      <p:sp>
        <p:nvSpPr>
          <p:cNvPr id="7" name="Content Placeholder 2"/>
          <p:cNvSpPr>
            <a:spLocks noGrp="1"/>
          </p:cNvSpPr>
          <p:nvPr>
            <p:ph idx="1"/>
          </p:nvPr>
        </p:nvSpPr>
        <p:spPr>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spcBef>
                <a:spcPts val="0"/>
              </a:spcBef>
              <a:spcAft>
                <a:spcPts val="600"/>
              </a:spcAft>
            </a:pPr>
            <a:r>
              <a:rPr lang="en-US" sz="1600" dirty="0">
                <a:solidFill>
                  <a:srgbClr val="008000"/>
                </a:solidFill>
                <a:latin typeface="Courier New" panose="02070309020205020404" pitchFamily="49" charset="0"/>
              </a:rPr>
              <a:t>// Ensure correctness if </a:t>
            </a:r>
            <a:r>
              <a:rPr lang="en-US" sz="1600" dirty="0" err="1">
                <a:solidFill>
                  <a:srgbClr val="008000"/>
                </a:solidFill>
                <a:latin typeface="Courier New" panose="02070309020205020404" pitchFamily="49" charset="0"/>
              </a:rPr>
              <a:t>ny%size</a:t>
            </a:r>
            <a:r>
              <a:rPr lang="en-US" sz="1600" dirty="0">
                <a:solidFill>
                  <a:srgbClr val="008000"/>
                </a:solidFill>
                <a:latin typeface="Courier New" panose="02070309020205020404" pitchFamily="49" charset="0"/>
              </a:rPr>
              <a:t> != 0</a:t>
            </a:r>
          </a:p>
          <a:p>
            <a:pPr>
              <a:spcBef>
                <a:spcPts val="0"/>
              </a:spcBef>
              <a:spcAft>
                <a:spcPts val="600"/>
              </a:spcAft>
            </a:pPr>
            <a:r>
              <a:rPr lang="en-US" sz="1600" dirty="0" err="1">
                <a:solidFill>
                  <a:srgbClr val="8000FF"/>
                </a:solidFill>
                <a:latin typeface="Courier New" panose="02070309020205020404" pitchFamily="49" charset="0"/>
              </a:rPr>
              <a:t>int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chunk_size</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ceil</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FF8000"/>
                </a:solidFill>
                <a:latin typeface="Courier New" panose="02070309020205020404" pitchFamily="49" charset="0"/>
              </a:rPr>
              <a:t>1.0</a:t>
            </a:r>
            <a:r>
              <a:rPr lang="en-US" sz="1600" b="1" dirty="0">
                <a:solidFill>
                  <a:srgbClr val="000080"/>
                </a:solidFill>
                <a:latin typeface="Courier New" panose="02070309020205020404" pitchFamily="49" charset="0"/>
              </a:rPr>
              <a:t>*</a:t>
            </a:r>
            <a:r>
              <a:rPr lang="en-US" sz="1600" dirty="0" err="1">
                <a:solidFill>
                  <a:srgbClr val="000000"/>
                </a:solidFill>
                <a:latin typeface="Courier New" panose="02070309020205020404" pitchFamily="49" charset="0"/>
              </a:rPr>
              <a:t>ny</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size </a:t>
            </a:r>
            <a:r>
              <a:rPr lang="en-US" sz="1600" b="1" dirty="0">
                <a:solidFill>
                  <a:srgbClr val="000080"/>
                </a:solidFill>
                <a:latin typeface="Courier New" panose="02070309020205020404" pitchFamily="49" charset="0"/>
              </a:rPr>
              <a:t>);</a:t>
            </a:r>
            <a:endParaRPr lang="en-US" sz="1600" dirty="0">
              <a:solidFill>
                <a:srgbClr val="000000"/>
              </a:solidFill>
              <a:latin typeface="Courier New" panose="02070309020205020404" pitchFamily="49" charset="0"/>
            </a:endParaRPr>
          </a:p>
          <a:p>
            <a:pPr>
              <a:spcBef>
                <a:spcPts val="0"/>
              </a:spcBef>
              <a:spcAft>
                <a:spcPts val="600"/>
              </a:spcAft>
            </a:pPr>
            <a:r>
              <a:rPr lang="en-US" sz="1600" dirty="0" err="1">
                <a:solidFill>
                  <a:srgbClr val="8000FF"/>
                </a:solidFill>
                <a:latin typeface="Courier New" panose="02070309020205020404" pitchFamily="49" charset="0"/>
              </a:rPr>
              <a:t>int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iy_start</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rank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chunk_size</a:t>
            </a:r>
            <a:r>
              <a:rPr lang="en-US" sz="1600" b="1" dirty="0">
                <a:solidFill>
                  <a:srgbClr val="000080"/>
                </a:solidFill>
                <a:latin typeface="Courier New" panose="02070309020205020404" pitchFamily="49" charset="0"/>
              </a:rPr>
              <a:t>;</a:t>
            </a:r>
            <a:endParaRPr lang="en-US" sz="1600" dirty="0">
              <a:solidFill>
                <a:srgbClr val="000000"/>
              </a:solidFill>
              <a:latin typeface="Courier New" panose="02070309020205020404" pitchFamily="49" charset="0"/>
            </a:endParaRPr>
          </a:p>
          <a:p>
            <a:pPr>
              <a:spcBef>
                <a:spcPts val="0"/>
              </a:spcBef>
              <a:spcAft>
                <a:spcPts val="600"/>
              </a:spcAft>
            </a:pPr>
            <a:r>
              <a:rPr lang="en-US" sz="1600" dirty="0" err="1">
                <a:solidFill>
                  <a:srgbClr val="8000FF"/>
                </a:solidFill>
                <a:latin typeface="Courier New" panose="02070309020205020404" pitchFamily="49" charset="0"/>
              </a:rPr>
              <a:t>int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iy_end</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iy_start</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chunk_size</a:t>
            </a:r>
            <a:r>
              <a:rPr lang="en-US" sz="1600" b="1" dirty="0">
                <a:solidFill>
                  <a:srgbClr val="000080"/>
                </a:solidFill>
                <a:latin typeface="Courier New" panose="02070309020205020404" pitchFamily="49" charset="0"/>
              </a:rPr>
              <a:t>;</a:t>
            </a:r>
            <a:endParaRPr lang="en-US" sz="1600" dirty="0">
              <a:solidFill>
                <a:srgbClr val="000000"/>
              </a:solidFill>
              <a:latin typeface="Courier New" panose="02070309020205020404" pitchFamily="49" charset="0"/>
            </a:endParaRPr>
          </a:p>
          <a:p>
            <a:pPr>
              <a:spcBef>
                <a:spcPts val="0"/>
              </a:spcBef>
              <a:spcAft>
                <a:spcPts val="600"/>
              </a:spcAft>
            </a:pPr>
            <a:r>
              <a:rPr lang="en-US" sz="1600" dirty="0">
                <a:solidFill>
                  <a:srgbClr val="008000"/>
                </a:solidFill>
                <a:latin typeface="Courier New" panose="02070309020205020404" pitchFamily="49" charset="0"/>
              </a:rPr>
              <a:t>// Do not process boundaries</a:t>
            </a:r>
          </a:p>
          <a:p>
            <a:pPr>
              <a:spcBef>
                <a:spcPts val="0"/>
              </a:spcBef>
              <a:spcAft>
                <a:spcPts val="600"/>
              </a:spcAft>
            </a:pPr>
            <a:r>
              <a:rPr lang="en-US" sz="1600" dirty="0" err="1">
                <a:solidFill>
                  <a:srgbClr val="000000"/>
                </a:solidFill>
                <a:latin typeface="Courier New" panose="02070309020205020404" pitchFamily="49" charset="0"/>
              </a:rPr>
              <a:t>iy_start</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max</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iy_start</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a:solidFill>
                  <a:srgbClr val="FF8000"/>
                </a:solidFill>
                <a:latin typeface="Courier New" panose="02070309020205020404" pitchFamily="49" charset="0"/>
              </a:rPr>
              <a:t>1</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endParaRPr lang="en-US" sz="1600" dirty="0">
              <a:solidFill>
                <a:srgbClr val="000000"/>
              </a:solidFill>
              <a:latin typeface="Courier New" panose="02070309020205020404" pitchFamily="49" charset="0"/>
            </a:endParaRPr>
          </a:p>
          <a:p>
            <a:pPr>
              <a:spcBef>
                <a:spcPts val="0"/>
              </a:spcBef>
              <a:spcAft>
                <a:spcPts val="600"/>
              </a:spcAft>
            </a:pPr>
            <a:r>
              <a:rPr lang="en-US" sz="1600" dirty="0" err="1">
                <a:solidFill>
                  <a:srgbClr val="000000"/>
                </a:solidFill>
                <a:latin typeface="Courier New" panose="02070309020205020404" pitchFamily="49" charset="0"/>
              </a:rPr>
              <a:t>iy_end</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min</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iy_end</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err="1">
                <a:solidFill>
                  <a:srgbClr val="000000"/>
                </a:solidFill>
                <a:latin typeface="Courier New" panose="02070309020205020404" pitchFamily="49" charset="0"/>
              </a:rPr>
              <a:t>ny</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r>
              <a:rPr lang="en-US" sz="1600" dirty="0">
                <a:solidFill>
                  <a:srgbClr val="000000"/>
                </a:solidFill>
                <a:latin typeface="Courier New" panose="02070309020205020404" pitchFamily="49" charset="0"/>
              </a:rPr>
              <a:t> </a:t>
            </a:r>
            <a:r>
              <a:rPr lang="en-US" sz="1600" dirty="0">
                <a:solidFill>
                  <a:srgbClr val="FF8000"/>
                </a:solidFill>
                <a:latin typeface="Courier New" panose="02070309020205020404" pitchFamily="49" charset="0"/>
              </a:rPr>
              <a:t>1</a:t>
            </a:r>
            <a:r>
              <a:rPr lang="en-US" sz="1600" dirty="0">
                <a:solidFill>
                  <a:srgbClr val="000000"/>
                </a:solidFill>
                <a:latin typeface="Courier New" panose="02070309020205020404" pitchFamily="49" charset="0"/>
              </a:rPr>
              <a:t> </a:t>
            </a:r>
            <a:r>
              <a:rPr lang="en-US" sz="1600" b="1" dirty="0">
                <a:solidFill>
                  <a:srgbClr val="000080"/>
                </a:solidFill>
                <a:latin typeface="Courier New" panose="02070309020205020404" pitchFamily="49" charset="0"/>
              </a:rPr>
              <a:t>);</a:t>
            </a:r>
            <a:endParaRPr lang="en-US" sz="16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119122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28</a:t>
            </a:fld>
            <a:endParaRPr lang="de-DE" dirty="0"/>
          </a:p>
        </p:txBody>
      </p:sp>
      <p:sp>
        <p:nvSpPr>
          <p:cNvPr id="5" name="Title 4"/>
          <p:cNvSpPr>
            <a:spLocks noGrp="1"/>
          </p:cNvSpPr>
          <p:nvPr>
            <p:ph type="title"/>
          </p:nvPr>
        </p:nvSpPr>
        <p:spPr/>
        <p:txBody>
          <a:bodyPr/>
          <a:lstStyle/>
          <a:p>
            <a:r>
              <a:rPr lang="de-DE" dirty="0"/>
              <a:t>Task 1: Solution</a:t>
            </a:r>
            <a:endParaRPr lang="en-US" dirty="0"/>
          </a:p>
        </p:txBody>
      </p:sp>
      <p:sp>
        <p:nvSpPr>
          <p:cNvPr id="7" name="Content Placeholder 2"/>
          <p:cNvSpPr>
            <a:spLocks noGrp="1"/>
          </p:cNvSpPr>
          <p:nvPr>
            <p:ph idx="1"/>
          </p:nvPr>
        </p:nvSpPr>
        <p:spPr>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spcBef>
                <a:spcPts val="0"/>
              </a:spcBef>
              <a:spcAft>
                <a:spcPts val="600"/>
              </a:spcAft>
            </a:pP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rank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size</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rank</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bottom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rank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size</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rank</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804000"/>
                </a:solidFill>
                <a:latin typeface="Courier New" panose="02070309020205020404" pitchFamily="49" charset="0"/>
              </a:rPr>
              <a:t>#pragma </a:t>
            </a:r>
            <a:r>
              <a:rPr lang="en-US" sz="1100" dirty="0" err="1">
                <a:solidFill>
                  <a:srgbClr val="804000"/>
                </a:solidFill>
                <a:latin typeface="Courier New" panose="02070309020205020404" pitchFamily="49" charset="0"/>
              </a:rPr>
              <a:t>acc</a:t>
            </a:r>
            <a:r>
              <a:rPr lang="en-US" sz="1100" dirty="0">
                <a:solidFill>
                  <a:srgbClr val="804000"/>
                </a:solidFill>
                <a:latin typeface="Courier New" panose="02070309020205020404" pitchFamily="49" charset="0"/>
              </a:rPr>
              <a:t> </a:t>
            </a:r>
            <a:r>
              <a:rPr lang="en-US" sz="1100" dirty="0" err="1">
                <a:solidFill>
                  <a:srgbClr val="804000"/>
                </a:solidFill>
                <a:latin typeface="Courier New" panose="02070309020205020404" pitchFamily="49" charset="0"/>
              </a:rPr>
              <a:t>host_data</a:t>
            </a:r>
            <a:r>
              <a:rPr lang="en-US" sz="1100" dirty="0">
                <a:solidFill>
                  <a:srgbClr val="804000"/>
                </a:solidFill>
                <a:latin typeface="Courier New" panose="02070309020205020404" pitchFamily="49" charset="0"/>
              </a:rPr>
              <a:t> </a:t>
            </a:r>
            <a:r>
              <a:rPr lang="en-US" sz="1100" dirty="0" err="1">
                <a:solidFill>
                  <a:srgbClr val="804000"/>
                </a:solidFill>
                <a:latin typeface="Courier New" panose="02070309020205020404" pitchFamily="49" charset="0"/>
              </a:rPr>
              <a:t>use_device</a:t>
            </a:r>
            <a:r>
              <a:rPr lang="en-US" sz="1100" dirty="0">
                <a:solidFill>
                  <a:srgbClr val="804000"/>
                </a:solidFill>
                <a:latin typeface="Courier New" panose="02070309020205020404" pitchFamily="49" charset="0"/>
              </a:rPr>
              <a:t>( A ) </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8000"/>
                </a:solidFill>
                <a:latin typeface="Courier New" panose="02070309020205020404" pitchFamily="49" charset="0"/>
              </a:rPr>
              <a:t>  //1. Sent row </a:t>
            </a:r>
            <a:r>
              <a:rPr lang="en-US" sz="1100" dirty="0" err="1">
                <a:solidFill>
                  <a:srgbClr val="008000"/>
                </a:solidFill>
                <a:latin typeface="Courier New" panose="02070309020205020404" pitchFamily="49" charset="0"/>
              </a:rPr>
              <a:t>iy_start</a:t>
            </a:r>
            <a:r>
              <a:rPr lang="en-US" sz="1100" dirty="0">
                <a:solidFill>
                  <a:srgbClr val="008000"/>
                </a:solidFill>
                <a:latin typeface="Courier New" panose="02070309020205020404" pitchFamily="49" charset="0"/>
              </a:rPr>
              <a:t> (first modified row) to top receive lower boundary (</a:t>
            </a:r>
            <a:r>
              <a:rPr lang="en-US" sz="1100" dirty="0" err="1">
                <a:solidFill>
                  <a:srgbClr val="008000"/>
                </a:solidFill>
                <a:latin typeface="Courier New" panose="02070309020205020404" pitchFamily="49" charset="0"/>
              </a:rPr>
              <a:t>iy_end</a:t>
            </a:r>
            <a:r>
              <a:rPr lang="en-US" sz="1100" dirty="0">
                <a:solidFill>
                  <a:srgbClr val="008000"/>
                </a:solidFill>
                <a:latin typeface="Courier New" panose="02070309020205020404" pitchFamily="49" charset="0"/>
              </a:rPr>
              <a:t>)</a:t>
            </a:r>
          </a:p>
          <a:p>
            <a:pPr>
              <a:spcBef>
                <a:spcPts val="0"/>
              </a:spcBef>
              <a:spcAft>
                <a:spcPts val="600"/>
              </a:spcAft>
            </a:pPr>
            <a:r>
              <a:rPr lang="en-US" sz="1100" dirty="0">
                <a:solidFill>
                  <a:srgbClr val="008000"/>
                </a:solidFill>
                <a:latin typeface="Courier New" panose="02070309020205020404" pitchFamily="49" charset="0"/>
              </a:rPr>
              <a:t>  //from bottom</a:t>
            </a:r>
          </a:p>
          <a:p>
            <a:pPr>
              <a:spcBef>
                <a:spcPts val="0"/>
              </a:spcBef>
              <a:spcAft>
                <a:spcPts val="600"/>
              </a:spcAft>
            </a:pPr>
            <a:r>
              <a:rPr lang="en-US" sz="1100" dirty="0">
                <a:solidFill>
                  <a:srgbClr val="008000"/>
                </a:solidFill>
                <a:latin typeface="Courier New" panose="02070309020205020404" pitchFamily="49" charset="0"/>
              </a:rPr>
              <a:t>  </a:t>
            </a:r>
            <a:r>
              <a:rPr lang="en-US" sz="1100" dirty="0" err="1">
                <a:solidFill>
                  <a:srgbClr val="000000"/>
                </a:solidFill>
                <a:latin typeface="Courier New" panose="02070309020205020404" pitchFamily="49" charset="0"/>
              </a:rPr>
              <a:t>MPI_Sendrecv</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A</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A</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bottom</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0000"/>
                </a:solidFill>
                <a:latin typeface="Courier New" panose="02070309020205020404" pitchFamily="49" charset="0"/>
              </a:rPr>
              <a:t>                MPI_COMM_WORLD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MPI_STATUS_IGNORE </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0000"/>
                </a:solidFill>
                <a:latin typeface="Courier New" panose="02070309020205020404" pitchFamily="49" charset="0"/>
              </a:rPr>
              <a:t>  </a:t>
            </a:r>
            <a:r>
              <a:rPr lang="en-US" sz="1100" dirty="0">
                <a:solidFill>
                  <a:srgbClr val="008000"/>
                </a:solidFill>
                <a:latin typeface="Courier New" panose="02070309020205020404" pitchFamily="49" charset="0"/>
              </a:rPr>
              <a:t>//2. Sent row (iy_end-1) (last modified row) to bottom</a:t>
            </a:r>
          </a:p>
          <a:p>
            <a:pPr>
              <a:spcBef>
                <a:spcPts val="0"/>
              </a:spcBef>
              <a:spcAft>
                <a:spcPts val="600"/>
              </a:spcAft>
            </a:pPr>
            <a:r>
              <a:rPr lang="en-US" sz="1100" dirty="0">
                <a:solidFill>
                  <a:srgbClr val="008000"/>
                </a:solidFill>
                <a:latin typeface="Courier New" panose="02070309020205020404" pitchFamily="49" charset="0"/>
              </a:rPr>
              <a:t>  //receive upper boundary (iy_start-1) from top</a:t>
            </a:r>
          </a:p>
          <a:p>
            <a:pPr>
              <a:spcBef>
                <a:spcPts val="0"/>
              </a:spcBef>
              <a:spcAft>
                <a:spcPts val="600"/>
              </a:spcAft>
            </a:pPr>
            <a:r>
              <a:rPr lang="en-US" sz="1100" dirty="0">
                <a:solidFill>
                  <a:srgbClr val="008000"/>
                </a:solidFill>
                <a:latin typeface="Courier New" panose="02070309020205020404" pitchFamily="49" charset="0"/>
              </a:rPr>
              <a:t>  </a:t>
            </a:r>
            <a:r>
              <a:rPr lang="en-US" sz="1100" dirty="0" err="1">
                <a:solidFill>
                  <a:srgbClr val="000000"/>
                </a:solidFill>
                <a:latin typeface="Courier New" panose="02070309020205020404" pitchFamily="49" charset="0"/>
              </a:rPr>
              <a:t>MPI_Sendrecv</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bottom</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600"/>
              </a:spcAft>
            </a:pPr>
            <a:r>
              <a:rPr lang="en-US" sz="1100" dirty="0">
                <a:solidFill>
                  <a:srgbClr val="000000"/>
                </a:solidFill>
                <a:latin typeface="Courier New" panose="02070309020205020404" pitchFamily="49" charset="0"/>
              </a:rPr>
              <a:t>                MPI_COMM_WORLD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MPI_STATUS_IGNORE </a:t>
            </a:r>
            <a:r>
              <a:rPr lang="en-US" sz="1100" b="1" dirty="0">
                <a:solidFill>
                  <a:srgbClr val="000080"/>
                </a:solidFill>
                <a:latin typeface="Courier New" panose="02070309020205020404" pitchFamily="49" charset="0"/>
              </a:rPr>
              <a:t>);</a:t>
            </a:r>
          </a:p>
          <a:p>
            <a:pPr>
              <a:spcBef>
                <a:spcPts val="0"/>
              </a:spcBef>
              <a:spcAft>
                <a:spcPts val="600"/>
              </a:spcAft>
            </a:pP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40134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29</a:t>
            </a:fld>
            <a:endParaRPr lang="de-DE" dirty="0"/>
          </a:p>
        </p:txBody>
      </p:sp>
      <p:sp>
        <p:nvSpPr>
          <p:cNvPr id="5" name="Title 4"/>
          <p:cNvSpPr>
            <a:spLocks noGrp="1"/>
          </p:cNvSpPr>
          <p:nvPr>
            <p:ph type="title"/>
          </p:nvPr>
        </p:nvSpPr>
        <p:spPr/>
        <p:txBody>
          <a:bodyPr/>
          <a:lstStyle/>
          <a:p>
            <a:r>
              <a:rPr lang="de-DE" dirty="0"/>
              <a:t>Task 1: Solution</a:t>
            </a:r>
            <a:endParaRPr lang="en-US" dirty="0"/>
          </a:p>
        </p:txBody>
      </p:sp>
      <p:pic>
        <p:nvPicPr>
          <p:cNvPr id="7" name="Content Placeholder 6"/>
          <p:cNvPicPr>
            <a:picLocks noGrp="1" noChangeAspect="1"/>
          </p:cNvPicPr>
          <p:nvPr>
            <p:ph idx="1"/>
          </p:nvPr>
        </p:nvPicPr>
        <p:blipFill>
          <a:blip r:embed="rId2"/>
          <a:stretch>
            <a:fillRect/>
          </a:stretch>
        </p:blipFill>
        <p:spPr>
          <a:xfrm>
            <a:off x="1475911" y="1916113"/>
            <a:ext cx="6020728" cy="4210050"/>
          </a:xfrm>
          <a:prstGeom prst="rect">
            <a:avLst/>
          </a:prstGeom>
        </p:spPr>
      </p:pic>
      <p:sp>
        <p:nvSpPr>
          <p:cNvPr id="8" name="Rectangle 7"/>
          <p:cNvSpPr/>
          <p:nvPr/>
        </p:nvSpPr>
        <p:spPr>
          <a:xfrm>
            <a:off x="5076055" y="5445224"/>
            <a:ext cx="1296145" cy="216024"/>
          </a:xfrm>
          <a:prstGeom prst="rect">
            <a:avLst/>
          </a:prstGeom>
          <a:noFill/>
          <a:ln w="25400" cap="flat" cmpd="sng" algn="ctr">
            <a:solidFill>
              <a:srgbClr val="76B9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2418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a:t>
            </a:fld>
            <a:endParaRPr lang="de-DE" dirty="0"/>
          </a:p>
        </p:txBody>
      </p:sp>
      <p:sp>
        <p:nvSpPr>
          <p:cNvPr id="5" name="Title 4"/>
          <p:cNvSpPr>
            <a:spLocks noGrp="1"/>
          </p:cNvSpPr>
          <p:nvPr>
            <p:ph type="title"/>
          </p:nvPr>
        </p:nvSpPr>
        <p:spPr/>
        <p:txBody>
          <a:bodyPr/>
          <a:lstStyle/>
          <a:p>
            <a:r>
              <a:rPr lang="de-DE" dirty="0" err="1"/>
              <a:t>MPI+OpenACC</a:t>
            </a:r>
            <a:endParaRPr lang="en-US" dirty="0"/>
          </a:p>
        </p:txBody>
      </p:sp>
      <p:sp>
        <p:nvSpPr>
          <p:cNvPr id="11" name="Content Placeholder 3"/>
          <p:cNvSpPr txBox="1">
            <a:spLocks/>
          </p:cNvSpPr>
          <p:nvPr/>
        </p:nvSpPr>
        <p:spPr bwMode="auto">
          <a:xfrm>
            <a:off x="431540" y="4212650"/>
            <a:ext cx="8280920" cy="1977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a:ln>
                  <a:noFill/>
                </a:ln>
                <a:solidFill>
                  <a:srgbClr val="008000"/>
                </a:solidFill>
                <a:effectLst/>
                <a:uLnTx/>
                <a:uFillTx/>
                <a:latin typeface="Courier New" panose="02070309020205020404" pitchFamily="49" charset="0"/>
                <a:ea typeface="+mn-ea"/>
                <a:cs typeface="+mn-cs"/>
              </a:rPr>
              <a:t>//MPI rank 0</a:t>
            </a: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#pragma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acc</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host_data</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use_device</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sbuf</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MPI_Send</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sbuf</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size</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MPI_DOUBLE</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n</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FF8000"/>
                </a:solidFill>
                <a:effectLst/>
                <a:uLnTx/>
                <a:uFillTx/>
                <a:latin typeface="Courier New" panose="02070309020205020404" pitchFamily="49" charset="0"/>
                <a:ea typeface="+mn-ea"/>
                <a:cs typeface="+mn-cs"/>
              </a:rPr>
              <a:t>1</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tag</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MPI_COMM_WORLD</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endPar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endPar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a:ln>
                  <a:noFill/>
                </a:ln>
                <a:solidFill>
                  <a:srgbClr val="008000"/>
                </a:solidFill>
                <a:effectLst/>
                <a:uLnTx/>
                <a:uFillTx/>
                <a:latin typeface="Courier New" panose="02070309020205020404" pitchFamily="49" charset="0"/>
                <a:ea typeface="+mn-ea"/>
                <a:cs typeface="+mn-cs"/>
              </a:rPr>
              <a:t>//MPI rank n-1</a:t>
            </a: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#pragma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acc</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host_data</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use_device</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err="1">
                <a:ln>
                  <a:noFill/>
                </a:ln>
                <a:solidFill>
                  <a:srgbClr val="804000"/>
                </a:solidFill>
                <a:effectLst/>
                <a:uLnTx/>
                <a:uFillTx/>
                <a:latin typeface="Courier New" panose="02070309020205020404" pitchFamily="49" charset="0"/>
                <a:ea typeface="+mn-ea"/>
                <a:cs typeface="+mn-cs"/>
              </a:rPr>
              <a:t>rbuf</a:t>
            </a:r>
            <a:r>
              <a:rPr kumimoji="0" lang="en-US" sz="1400" b="0" i="0" u="none" strike="noStrike" kern="0" cap="none" spc="0" normalizeH="0" baseline="0" noProof="0" dirty="0">
                <a:ln>
                  <a:noFill/>
                </a:ln>
                <a:solidFill>
                  <a:srgbClr val="804000"/>
                </a:solidFill>
                <a:effectLst/>
                <a:uLnTx/>
                <a:uFillTx/>
                <a:latin typeface="Courier New" panose="02070309020205020404" pitchFamily="49" charset="0"/>
                <a:ea typeface="+mn-ea"/>
                <a:cs typeface="+mn-cs"/>
              </a:rPr>
              <a:t> )</a:t>
            </a:r>
          </a:p>
          <a:p>
            <a:pPr marL="0" marR="0" lvl="0" indent="0" algn="l" defTabSz="914400" rtl="0" eaLnBrk="1" fontAlgn="base" latinLnBrk="0" hangingPunct="1">
              <a:lnSpc>
                <a:spcPct val="90000"/>
              </a:lnSpc>
              <a:spcBef>
                <a:spcPts val="0"/>
              </a:spcBef>
              <a:spcAft>
                <a:spcPts val="600"/>
              </a:spcAft>
              <a:buClr>
                <a:srgbClr val="B3B3B3"/>
              </a:buClr>
              <a:buSzPct val="100000"/>
              <a:buFontTx/>
              <a:buNone/>
              <a:tabLst/>
              <a:defRPr/>
            </a:pP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MPI_Recv</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err="1">
                <a:ln>
                  <a:noFill/>
                </a:ln>
                <a:solidFill>
                  <a:srgbClr val="000000"/>
                </a:solidFill>
                <a:effectLst/>
                <a:uLnTx/>
                <a:uFillTx/>
                <a:latin typeface="Courier New" panose="02070309020205020404" pitchFamily="49" charset="0"/>
                <a:ea typeface="+mn-ea"/>
                <a:cs typeface="+mn-cs"/>
              </a:rPr>
              <a:t>rbuf</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size</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MPI_DOUBLE</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US" sz="1400" b="0" i="0" u="none" strike="noStrike" kern="0" cap="none" spc="0" normalizeH="0" baseline="0" noProof="0" dirty="0">
                <a:ln>
                  <a:noFill/>
                </a:ln>
                <a:solidFill>
                  <a:srgbClr val="FF8000"/>
                </a:solidFill>
                <a:effectLst/>
                <a:uLnTx/>
                <a:uFillTx/>
                <a:latin typeface="Courier New" panose="02070309020205020404" pitchFamily="49" charset="0"/>
                <a:ea typeface="+mn-ea"/>
                <a:cs typeface="+mn-cs"/>
              </a:rPr>
              <a:t>0</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tag</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MPI_COMM_WORLD</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r>
              <a:rPr kumimoji="0" lang="en-US" sz="1400" b="0" i="0" u="none" strike="noStrike" kern="0" cap="none" spc="0" normalizeH="0" baseline="0" noProof="0" dirty="0">
                <a:ln>
                  <a:noFill/>
                </a:ln>
                <a:solidFill>
                  <a:srgbClr val="000000"/>
                </a:solidFill>
                <a:effectLst/>
                <a:uLnTx/>
                <a:uFillTx/>
                <a:latin typeface="Courier New" panose="02070309020205020404" pitchFamily="49" charset="0"/>
                <a:ea typeface="+mn-ea"/>
                <a:cs typeface="+mn-cs"/>
              </a:rPr>
              <a:t> MPI_STATUS_IGNORE</a:t>
            </a:r>
            <a:r>
              <a:rPr kumimoji="0" lang="en-US" sz="1400" b="1" i="0" u="none" strike="noStrike" kern="0" cap="none" spc="0" normalizeH="0" baseline="0" noProof="0" dirty="0">
                <a:ln>
                  <a:noFill/>
                </a:ln>
                <a:solidFill>
                  <a:srgbClr val="000080"/>
                </a:solidFill>
                <a:effectLst/>
                <a:uLnTx/>
                <a:uFillTx/>
                <a:latin typeface="Courier New" panose="02070309020205020404" pitchFamily="49" charset="0"/>
                <a:ea typeface="+mn-ea"/>
                <a:cs typeface="+mn-cs"/>
              </a:rPr>
              <a:t>);</a:t>
            </a:r>
            <a:endParaRPr kumimoji="0" lang="en-US" sz="1400" b="0" i="0" u="none" strike="noStrike" kern="0" cap="none" spc="0" normalizeH="0" baseline="0" noProof="0" dirty="0">
              <a:ln>
                <a:noFill/>
              </a:ln>
              <a:solidFill>
                <a:srgbClr val="000000"/>
              </a:solidFill>
              <a:effectLst/>
              <a:uLnTx/>
              <a:uFillTx/>
              <a:latin typeface="Trebuchet MS" pitchFamily="34" charset="0"/>
              <a:ea typeface="+mn-ea"/>
              <a:cs typeface="+mn-cs"/>
            </a:endParaRPr>
          </a:p>
        </p:txBody>
      </p:sp>
      <p:pic>
        <p:nvPicPr>
          <p:cNvPr id="12" name="Content Placeholder 4"/>
          <p:cNvPicPr>
            <a:picLocks noChangeAspect="1"/>
          </p:cNvPicPr>
          <p:nvPr/>
        </p:nvPicPr>
        <p:blipFill>
          <a:blip r:embed="rId2"/>
          <a:stretch>
            <a:fillRect/>
          </a:stretch>
        </p:blipFill>
        <p:spPr bwMode="auto">
          <a:xfrm>
            <a:off x="2356200" y="1889862"/>
            <a:ext cx="4431600" cy="2331226"/>
          </a:xfrm>
          <a:prstGeom prst="rect">
            <a:avLst/>
          </a:prstGeom>
          <a:noFill/>
          <a:ln w="9525">
            <a:noFill/>
            <a:miter lim="800000"/>
            <a:headEnd/>
            <a:tailEnd/>
          </a:ln>
        </p:spPr>
      </p:pic>
    </p:spTree>
    <p:extLst>
      <p:ext uri="{BB962C8B-B14F-4D97-AF65-F5344CB8AC3E}">
        <p14:creationId xmlns:p14="http://schemas.microsoft.com/office/powerpoint/2010/main" val="271232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30</a:t>
            </a:fld>
            <a:endParaRPr lang="de-DE" dirty="0"/>
          </a:p>
        </p:txBody>
      </p:sp>
      <p:sp>
        <p:nvSpPr>
          <p:cNvPr id="5" name="Title 4"/>
          <p:cNvSpPr>
            <a:spLocks noGrp="1"/>
          </p:cNvSpPr>
          <p:nvPr>
            <p:ph type="title"/>
          </p:nvPr>
        </p:nvSpPr>
        <p:spPr/>
        <p:txBody>
          <a:bodyPr/>
          <a:lstStyle/>
          <a:p>
            <a:r>
              <a:rPr lang="de-DE" dirty="0"/>
              <a:t>Task 2: Initial Version</a:t>
            </a:r>
            <a:endParaRPr lang="en-US" dirty="0"/>
          </a:p>
        </p:txBody>
      </p:sp>
      <p:pic>
        <p:nvPicPr>
          <p:cNvPr id="10" name="Content Placeholder 9"/>
          <p:cNvPicPr>
            <a:picLocks noGrp="1" noChangeAspect="1"/>
          </p:cNvPicPr>
          <p:nvPr>
            <p:ph idx="1"/>
          </p:nvPr>
        </p:nvPicPr>
        <p:blipFill>
          <a:blip r:embed="rId2"/>
          <a:stretch>
            <a:fillRect/>
          </a:stretch>
        </p:blipFill>
        <p:spPr>
          <a:xfrm>
            <a:off x="1271588" y="2001838"/>
            <a:ext cx="6429375" cy="4038600"/>
          </a:xfrm>
          <a:prstGeom prst="rect">
            <a:avLst/>
          </a:prstGeom>
        </p:spPr>
      </p:pic>
      <p:sp>
        <p:nvSpPr>
          <p:cNvPr id="8" name="Rectangle 7"/>
          <p:cNvSpPr/>
          <p:nvPr/>
        </p:nvSpPr>
        <p:spPr>
          <a:xfrm>
            <a:off x="5148065" y="5301208"/>
            <a:ext cx="14051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72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31</a:t>
            </a:fld>
            <a:endParaRPr lang="de-DE" dirty="0"/>
          </a:p>
        </p:txBody>
      </p:sp>
      <p:sp>
        <p:nvSpPr>
          <p:cNvPr id="5" name="Title 4"/>
          <p:cNvSpPr>
            <a:spLocks noGrp="1"/>
          </p:cNvSpPr>
          <p:nvPr>
            <p:ph type="title"/>
          </p:nvPr>
        </p:nvSpPr>
        <p:spPr/>
        <p:txBody>
          <a:bodyPr/>
          <a:lstStyle/>
          <a:p>
            <a:r>
              <a:rPr lang="de-DE" dirty="0"/>
              <a:t>Task 2: Initial Version</a:t>
            </a:r>
            <a:endParaRPr lang="en-US" dirty="0"/>
          </a:p>
        </p:txBody>
      </p:sp>
      <p:pic>
        <p:nvPicPr>
          <p:cNvPr id="7" name="Content Placeholder 6"/>
          <p:cNvPicPr>
            <a:picLocks noGrp="1" noChangeAspect="1"/>
          </p:cNvPicPr>
          <p:nvPr>
            <p:ph idx="1"/>
          </p:nvPr>
        </p:nvPicPr>
        <p:blipFill rotWithShape="1">
          <a:blip r:embed="rId2"/>
          <a:srcRect l="15350" t="15109" r="15350" b="11231"/>
          <a:stretch/>
        </p:blipFill>
        <p:spPr>
          <a:xfrm>
            <a:off x="1236345" y="1916113"/>
            <a:ext cx="6499861" cy="4210050"/>
          </a:xfrm>
          <a:prstGeom prst="rect">
            <a:avLst/>
          </a:prstGeom>
        </p:spPr>
      </p:pic>
    </p:spTree>
    <p:extLst>
      <p:ext uri="{BB962C8B-B14F-4D97-AF65-F5344CB8AC3E}">
        <p14:creationId xmlns:p14="http://schemas.microsoft.com/office/powerpoint/2010/main" val="170012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32</a:t>
            </a:fld>
            <a:endParaRPr lang="de-DE" dirty="0"/>
          </a:p>
        </p:txBody>
      </p:sp>
      <p:sp>
        <p:nvSpPr>
          <p:cNvPr id="5" name="Title 4"/>
          <p:cNvSpPr>
            <a:spLocks noGrp="1"/>
          </p:cNvSpPr>
          <p:nvPr>
            <p:ph type="title"/>
          </p:nvPr>
        </p:nvSpPr>
        <p:spPr/>
        <p:txBody>
          <a:bodyPr/>
          <a:lstStyle/>
          <a:p>
            <a:r>
              <a:rPr lang="de-DE" dirty="0"/>
              <a:t>Task 2: Solution</a:t>
            </a:r>
            <a:endParaRPr lang="en-US" dirty="0"/>
          </a:p>
        </p:txBody>
      </p:sp>
      <p:sp>
        <p:nvSpPr>
          <p:cNvPr id="7" name="Content Placeholder 2"/>
          <p:cNvSpPr>
            <a:spLocks noGrp="1"/>
          </p:cNvSpPr>
          <p:nvPr>
            <p:ph idx="1"/>
          </p:nvPr>
        </p:nvSpPr>
        <p:spPr>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spcBef>
                <a:spcPts val="0"/>
              </a:spcBef>
              <a:spcAft>
                <a:spcPts val="0"/>
              </a:spcAft>
            </a:pPr>
            <a:r>
              <a:rPr lang="en-US" sz="1100" dirty="0">
                <a:solidFill>
                  <a:srgbClr val="804000"/>
                </a:solidFill>
                <a:latin typeface="Courier New" panose="02070309020205020404" pitchFamily="49" charset="0"/>
              </a:rPr>
              <a:t>#pragma </a:t>
            </a:r>
            <a:r>
              <a:rPr lang="en-US" sz="1100" dirty="0" err="1">
                <a:solidFill>
                  <a:srgbClr val="804000"/>
                </a:solidFill>
                <a:latin typeface="Courier New" panose="02070309020205020404" pitchFamily="49" charset="0"/>
              </a:rPr>
              <a:t>acc</a:t>
            </a:r>
            <a:r>
              <a:rPr lang="en-US" sz="1100" dirty="0">
                <a:solidFill>
                  <a:srgbClr val="804000"/>
                </a:solidFill>
                <a:latin typeface="Courier New" panose="02070309020205020404" pitchFamily="49" charset="0"/>
              </a:rPr>
              <a:t> parallel loop present(</a:t>
            </a:r>
            <a:r>
              <a:rPr lang="en-US" sz="1100" dirty="0" err="1">
                <a:solidFill>
                  <a:srgbClr val="804000"/>
                </a:solidFill>
                <a:latin typeface="Courier New" panose="02070309020205020404" pitchFamily="49" charset="0"/>
              </a:rPr>
              <a:t>A,Anew</a:t>
            </a:r>
            <a:r>
              <a:rPr lang="en-US" sz="1100" dirty="0">
                <a:solidFill>
                  <a:srgbClr val="804000"/>
                </a:solidFill>
                <a:latin typeface="Courier New" panose="02070309020205020404" pitchFamily="49" charset="0"/>
              </a:rPr>
              <a:t>)</a:t>
            </a:r>
          </a:p>
          <a:p>
            <a:pPr>
              <a:spcBef>
                <a:spcPts val="0"/>
              </a:spcBef>
              <a:spcAft>
                <a:spcPts val="0"/>
              </a:spcAft>
            </a:pPr>
            <a:r>
              <a:rPr lang="en-US" sz="1100" b="1" dirty="0">
                <a:solidFill>
                  <a:srgbClr val="0000FF"/>
                </a:solidFill>
                <a:latin typeface="Courier New" panose="02070309020205020404" pitchFamily="49" charset="0"/>
              </a:rPr>
              <a:t>for</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ix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ix </a:t>
            </a:r>
            <a:r>
              <a:rPr lang="en-US" sz="1100" b="1" dirty="0">
                <a:solidFill>
                  <a:srgbClr val="000080"/>
                </a:solidFill>
                <a:latin typeface="Courier New" panose="02070309020205020404" pitchFamily="49" charset="0"/>
              </a:rPr>
              <a:t>&lt;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ix_end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ix</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Anew</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Anew</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804000"/>
                </a:solidFill>
                <a:latin typeface="Courier New" panose="02070309020205020404" pitchFamily="49" charset="0"/>
              </a:rPr>
              <a:t>#pragma </a:t>
            </a:r>
            <a:r>
              <a:rPr lang="en-US" sz="1100" dirty="0" err="1">
                <a:solidFill>
                  <a:srgbClr val="804000"/>
                </a:solidFill>
                <a:latin typeface="Courier New" panose="02070309020205020404" pitchFamily="49" charset="0"/>
              </a:rPr>
              <a:t>acc</a:t>
            </a:r>
            <a:r>
              <a:rPr lang="en-US" sz="1100" dirty="0">
                <a:solidFill>
                  <a:srgbClr val="804000"/>
                </a:solidFill>
                <a:latin typeface="Courier New" panose="02070309020205020404" pitchFamily="49" charset="0"/>
              </a:rPr>
              <a:t> parallel loop present(</a:t>
            </a:r>
            <a:r>
              <a:rPr lang="en-US" sz="1100" dirty="0" err="1">
                <a:solidFill>
                  <a:srgbClr val="804000"/>
                </a:solidFill>
                <a:latin typeface="Courier New" panose="02070309020205020404" pitchFamily="49" charset="0"/>
              </a:rPr>
              <a:t>A,Anew</a:t>
            </a:r>
            <a:r>
              <a:rPr lang="en-US" sz="1100" dirty="0">
                <a:solidFill>
                  <a:srgbClr val="804000"/>
                </a:solidFill>
                <a:latin typeface="Courier New" panose="02070309020205020404" pitchFamily="49" charset="0"/>
              </a:rPr>
              <a:t>) </a:t>
            </a:r>
            <a:r>
              <a:rPr lang="en-US" sz="1100" dirty="0" err="1">
                <a:solidFill>
                  <a:srgbClr val="804000"/>
                </a:solidFill>
                <a:latin typeface="Courier New" panose="02070309020205020404" pitchFamily="49" charset="0"/>
              </a:rPr>
              <a:t>async</a:t>
            </a:r>
            <a:r>
              <a:rPr lang="en-US" sz="1100" dirty="0">
                <a:solidFill>
                  <a:srgbClr val="804000"/>
                </a:solidFill>
                <a:latin typeface="Courier New" panose="02070309020205020404" pitchFamily="49" charset="0"/>
              </a:rPr>
              <a:t> </a:t>
            </a:r>
          </a:p>
          <a:p>
            <a:pPr>
              <a:spcBef>
                <a:spcPts val="0"/>
              </a:spcBef>
              <a:spcAft>
                <a:spcPts val="0"/>
              </a:spcAft>
            </a:pPr>
            <a:r>
              <a:rPr lang="en-US" sz="1100" b="1" dirty="0">
                <a:solidFill>
                  <a:srgbClr val="0000FF"/>
                </a:solidFill>
                <a:latin typeface="Courier New" panose="02070309020205020404" pitchFamily="49" charset="0"/>
              </a:rPr>
              <a:t>for</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iy</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iy_start</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iy</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&lt;</a:t>
            </a:r>
            <a:r>
              <a:rPr lang="en-US" sz="1100" dirty="0">
                <a:solidFill>
                  <a:srgbClr val="000000"/>
                </a:solidFill>
                <a:latin typeface="Courier New" panose="02070309020205020404" pitchFamily="49" charset="0"/>
              </a:rPr>
              <a:t> iy_end</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iy</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p>
          <a:p>
            <a:pPr>
              <a:spcBef>
                <a:spcPts val="0"/>
              </a:spcBef>
              <a:spcAft>
                <a:spcPts val="0"/>
              </a:spcAft>
            </a:pPr>
            <a:r>
              <a:rPr lang="en-US" sz="1100" b="1" dirty="0">
                <a:solidFill>
                  <a:srgbClr val="0000FF"/>
                </a:solidFill>
                <a:latin typeface="Courier New" panose="02070309020205020404" pitchFamily="49" charset="0"/>
              </a:rPr>
              <a:t>for</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ix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ix </a:t>
            </a:r>
            <a:r>
              <a:rPr lang="en-US" sz="1100" b="1" dirty="0">
                <a:solidFill>
                  <a:srgbClr val="000080"/>
                </a:solidFill>
                <a:latin typeface="Courier New" panose="02070309020205020404" pitchFamily="49" charset="0"/>
              </a:rPr>
              <a:t>&lt;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ix_end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ix</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Anew</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p>
          <a:p>
            <a:pPr>
              <a:spcBef>
                <a:spcPts val="0"/>
              </a:spcBef>
              <a:spcAft>
                <a:spcPts val="0"/>
              </a:spcAft>
            </a:pP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rank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size</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rank</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err="1">
                <a:solidFill>
                  <a:srgbClr val="8000FF"/>
                </a:solidFill>
                <a:latin typeface="Courier New" panose="02070309020205020404" pitchFamily="49" charset="0"/>
              </a:rPr>
              <a:t>int</a:t>
            </a:r>
            <a:r>
              <a:rPr lang="en-US" sz="1100" dirty="0">
                <a:solidFill>
                  <a:srgbClr val="000000"/>
                </a:solidFill>
                <a:latin typeface="Courier New" panose="02070309020205020404" pitchFamily="49" charset="0"/>
              </a:rPr>
              <a:t> bottom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rank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size</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rank</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804000"/>
                </a:solidFill>
                <a:latin typeface="Courier New" panose="02070309020205020404" pitchFamily="49" charset="0"/>
              </a:rPr>
              <a:t>#pragma </a:t>
            </a:r>
            <a:r>
              <a:rPr lang="en-US" sz="1100" dirty="0" err="1">
                <a:solidFill>
                  <a:srgbClr val="804000"/>
                </a:solidFill>
                <a:latin typeface="Courier New" panose="02070309020205020404" pitchFamily="49" charset="0"/>
              </a:rPr>
              <a:t>acc</a:t>
            </a:r>
            <a:r>
              <a:rPr lang="en-US" sz="1100" dirty="0">
                <a:solidFill>
                  <a:srgbClr val="804000"/>
                </a:solidFill>
                <a:latin typeface="Courier New" panose="02070309020205020404" pitchFamily="49" charset="0"/>
              </a:rPr>
              <a:t> </a:t>
            </a:r>
            <a:r>
              <a:rPr lang="en-US" sz="1100" dirty="0" err="1">
                <a:solidFill>
                  <a:srgbClr val="804000"/>
                </a:solidFill>
                <a:latin typeface="Courier New" panose="02070309020205020404" pitchFamily="49" charset="0"/>
              </a:rPr>
              <a:t>host_data</a:t>
            </a:r>
            <a:r>
              <a:rPr lang="en-US" sz="1100" dirty="0">
                <a:solidFill>
                  <a:srgbClr val="804000"/>
                </a:solidFill>
                <a:latin typeface="Courier New" panose="02070309020205020404" pitchFamily="49" charset="0"/>
              </a:rPr>
              <a:t> </a:t>
            </a:r>
            <a:r>
              <a:rPr lang="en-US" sz="1100" dirty="0" err="1">
                <a:solidFill>
                  <a:srgbClr val="804000"/>
                </a:solidFill>
                <a:latin typeface="Courier New" panose="02070309020205020404" pitchFamily="49" charset="0"/>
              </a:rPr>
              <a:t>use_device</a:t>
            </a:r>
            <a:r>
              <a:rPr lang="en-US" sz="1100" dirty="0">
                <a:solidFill>
                  <a:srgbClr val="804000"/>
                </a:solidFill>
                <a:latin typeface="Courier New" panose="02070309020205020404" pitchFamily="49" charset="0"/>
              </a:rPr>
              <a:t>( A )</a:t>
            </a:r>
          </a:p>
          <a:p>
            <a:pPr>
              <a:spcBef>
                <a:spcPts val="0"/>
              </a:spcBef>
              <a:spcAft>
                <a:spcPts val="0"/>
              </a:spcAft>
            </a:pPr>
            <a:r>
              <a:rPr lang="en-US" sz="1100" b="1" dirty="0">
                <a:solidFill>
                  <a:srgbClr val="000080"/>
                </a:solidFill>
                <a:latin typeface="Courier New" panose="02070309020205020404" pitchFamily="49" charset="0"/>
              </a:rPr>
              <a:t>{</a:t>
            </a:r>
          </a:p>
          <a:p>
            <a:pPr>
              <a:spcBef>
                <a:spcPts val="0"/>
              </a:spcBef>
              <a:spcAft>
                <a:spcPts val="0"/>
              </a:spcAft>
            </a:pPr>
            <a:r>
              <a:rPr lang="en-US" sz="1100" b="1" dirty="0">
                <a:solidFill>
                  <a:srgbClr val="000080"/>
                </a:solidFill>
                <a:latin typeface="Courier New" panose="02070309020205020404" pitchFamily="49" charset="0"/>
              </a:rPr>
              <a:t>  </a:t>
            </a:r>
            <a:r>
              <a:rPr lang="en-US" sz="1100" dirty="0" err="1">
                <a:solidFill>
                  <a:srgbClr val="000000"/>
                </a:solidFill>
                <a:latin typeface="Courier New" panose="02070309020205020404" pitchFamily="49" charset="0"/>
              </a:rPr>
              <a:t>MPI_Sendrecv</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A</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A</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bottom</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p>
          <a:p>
            <a:pPr>
              <a:spcBef>
                <a:spcPts val="0"/>
              </a:spcBef>
              <a:spcAft>
                <a:spcPts val="0"/>
              </a:spcAft>
            </a:pPr>
            <a:r>
              <a:rPr lang="en-US" sz="1100" dirty="0">
                <a:solidFill>
                  <a:srgbClr val="000000"/>
                </a:solidFill>
                <a:latin typeface="Courier New" panose="02070309020205020404" pitchFamily="49" charset="0"/>
              </a:rPr>
              <a:t>                MPI_COMM_WORLD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MPI_STATUS_IGNORE </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t>
            </a:r>
            <a:r>
              <a:rPr lang="en-US" sz="1100" dirty="0" err="1">
                <a:solidFill>
                  <a:srgbClr val="000000"/>
                </a:solidFill>
                <a:latin typeface="Courier New" panose="02070309020205020404" pitchFamily="49" charset="0"/>
              </a:rPr>
              <a:t>MPI_Sendrecv</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iy_end</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bottom</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A</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iy_start</a:t>
            </a:r>
            <a:r>
              <a:rPr lang="en-US" sz="1100" b="1" dirty="0">
                <a:solidFill>
                  <a:srgbClr val="000080"/>
                </a:solidFill>
                <a:latin typeface="Courier New" panose="02070309020205020404" pitchFamily="49" charset="0"/>
              </a:rPr>
              <a:t>-</a:t>
            </a:r>
            <a:r>
              <a:rPr lang="en-US" sz="1100" dirty="0">
                <a:solidFill>
                  <a:srgbClr val="FF8000"/>
                </a:solidFill>
                <a:latin typeface="Courier New" panose="02070309020205020404" pitchFamily="49" charset="0"/>
              </a:rPr>
              <a:t>1</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nx</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b="1" dirty="0">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ix_end</a:t>
            </a:r>
            <a:r>
              <a:rPr lang="en-US" sz="1100" b="1" dirty="0" err="1">
                <a:solidFill>
                  <a:srgbClr val="000080"/>
                </a:solidFill>
                <a:latin typeface="Courier New" panose="02070309020205020404" pitchFamily="49" charset="0"/>
              </a:rPr>
              <a:t>-</a:t>
            </a:r>
            <a:r>
              <a:rPr lang="en-US" sz="1100" dirty="0" err="1">
                <a:solidFill>
                  <a:srgbClr val="000000"/>
                </a:solidFill>
                <a:latin typeface="Courier New" panose="02070309020205020404" pitchFamily="49" charset="0"/>
              </a:rPr>
              <a:t>ix_start</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MPI_REAL_TYPE</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top </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a:t>
            </a:r>
            <a:r>
              <a:rPr lang="en-US" sz="1100" dirty="0">
                <a:solidFill>
                  <a:srgbClr val="FF8000"/>
                </a:solidFill>
                <a:latin typeface="Courier New" panose="02070309020205020404" pitchFamily="49" charset="0"/>
              </a:rPr>
              <a:t>0</a:t>
            </a: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000000"/>
                </a:solidFill>
                <a:latin typeface="Courier New" panose="02070309020205020404" pitchFamily="49" charset="0"/>
              </a:rPr>
              <a:t>                MPI_COMM_WORLD</a:t>
            </a:r>
            <a:r>
              <a:rPr lang="en-US" sz="1100" b="1" dirty="0">
                <a:solidFill>
                  <a:srgbClr val="000080"/>
                </a:solidFill>
                <a:latin typeface="Courier New" panose="02070309020205020404" pitchFamily="49" charset="0"/>
              </a:rPr>
              <a:t>,</a:t>
            </a:r>
            <a:r>
              <a:rPr lang="en-US" sz="1100" dirty="0">
                <a:solidFill>
                  <a:srgbClr val="000000"/>
                </a:solidFill>
                <a:latin typeface="Courier New" panose="02070309020205020404" pitchFamily="49" charset="0"/>
              </a:rPr>
              <a:t> MPI_STATUS_IGNORE </a:t>
            </a:r>
            <a:r>
              <a:rPr lang="en-US" sz="1100" b="1" dirty="0">
                <a:solidFill>
                  <a:srgbClr val="000080"/>
                </a:solidFill>
                <a:latin typeface="Courier New" panose="02070309020205020404" pitchFamily="49" charset="0"/>
              </a:rPr>
              <a:t>);</a:t>
            </a:r>
          </a:p>
          <a:p>
            <a:pPr>
              <a:spcBef>
                <a:spcPts val="0"/>
              </a:spcBef>
              <a:spcAft>
                <a:spcPts val="0"/>
              </a:spcAft>
            </a:pPr>
            <a:r>
              <a:rPr lang="en-US" sz="1100" b="1" dirty="0">
                <a:solidFill>
                  <a:srgbClr val="000080"/>
                </a:solidFill>
                <a:latin typeface="Courier New" panose="02070309020205020404" pitchFamily="49" charset="0"/>
              </a:rPr>
              <a:t>}</a:t>
            </a:r>
            <a:endParaRPr lang="en-US" sz="1100" dirty="0">
              <a:solidFill>
                <a:srgbClr val="000000"/>
              </a:solidFill>
              <a:latin typeface="Courier New" panose="02070309020205020404" pitchFamily="49" charset="0"/>
            </a:endParaRPr>
          </a:p>
          <a:p>
            <a:pPr>
              <a:spcBef>
                <a:spcPts val="0"/>
              </a:spcBef>
              <a:spcAft>
                <a:spcPts val="0"/>
              </a:spcAft>
            </a:pPr>
            <a:r>
              <a:rPr lang="en-US" sz="1100" dirty="0">
                <a:solidFill>
                  <a:srgbClr val="804000"/>
                </a:solidFill>
                <a:latin typeface="Courier New" panose="02070309020205020404" pitchFamily="49" charset="0"/>
              </a:rPr>
              <a:t>#pragma </a:t>
            </a:r>
            <a:r>
              <a:rPr lang="en-US" sz="1100" dirty="0" err="1">
                <a:solidFill>
                  <a:srgbClr val="804000"/>
                </a:solidFill>
                <a:latin typeface="Courier New" panose="02070309020205020404" pitchFamily="49" charset="0"/>
              </a:rPr>
              <a:t>acc</a:t>
            </a:r>
            <a:r>
              <a:rPr lang="en-US" sz="1100" dirty="0">
                <a:solidFill>
                  <a:srgbClr val="804000"/>
                </a:solidFill>
                <a:latin typeface="Courier New" panose="02070309020205020404" pitchFamily="49" charset="0"/>
              </a:rPr>
              <a:t> wait</a:t>
            </a:r>
            <a:endParaRPr lang="en-US" sz="11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1160024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33</a:t>
            </a:fld>
            <a:endParaRPr lang="de-DE" dirty="0"/>
          </a:p>
        </p:txBody>
      </p:sp>
      <p:sp>
        <p:nvSpPr>
          <p:cNvPr id="5" name="Title 4"/>
          <p:cNvSpPr>
            <a:spLocks noGrp="1"/>
          </p:cNvSpPr>
          <p:nvPr>
            <p:ph type="title"/>
          </p:nvPr>
        </p:nvSpPr>
        <p:spPr/>
        <p:txBody>
          <a:bodyPr/>
          <a:lstStyle/>
          <a:p>
            <a:r>
              <a:rPr lang="de-DE" dirty="0"/>
              <a:t>Task 2: Solution</a:t>
            </a:r>
            <a:endParaRPr lang="en-US" dirty="0"/>
          </a:p>
        </p:txBody>
      </p:sp>
      <p:pic>
        <p:nvPicPr>
          <p:cNvPr id="9" name="Content Placeholder 8"/>
          <p:cNvPicPr>
            <a:picLocks noGrp="1" noChangeAspect="1"/>
          </p:cNvPicPr>
          <p:nvPr>
            <p:ph idx="1"/>
          </p:nvPr>
        </p:nvPicPr>
        <p:blipFill>
          <a:blip r:embed="rId2"/>
          <a:stretch>
            <a:fillRect/>
          </a:stretch>
        </p:blipFill>
        <p:spPr>
          <a:xfrm>
            <a:off x="1271588" y="2001838"/>
            <a:ext cx="6429375" cy="4038600"/>
          </a:xfrm>
          <a:prstGeom prst="rect">
            <a:avLst/>
          </a:prstGeom>
        </p:spPr>
      </p:pic>
      <p:sp>
        <p:nvSpPr>
          <p:cNvPr id="8" name="Rectangle 7"/>
          <p:cNvSpPr/>
          <p:nvPr/>
        </p:nvSpPr>
        <p:spPr>
          <a:xfrm>
            <a:off x="5148065" y="5301208"/>
            <a:ext cx="1405136" cy="216024"/>
          </a:xfrm>
          <a:prstGeom prst="rect">
            <a:avLst/>
          </a:prstGeom>
          <a:noFill/>
          <a:ln w="25400" cap="flat" cmpd="sng" algn="ctr">
            <a:solidFill>
              <a:srgbClr val="76B900"/>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250587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34</a:t>
            </a:fld>
            <a:endParaRPr lang="de-DE" dirty="0"/>
          </a:p>
        </p:txBody>
      </p:sp>
      <p:sp>
        <p:nvSpPr>
          <p:cNvPr id="5" name="Title 4"/>
          <p:cNvSpPr>
            <a:spLocks noGrp="1"/>
          </p:cNvSpPr>
          <p:nvPr>
            <p:ph type="title"/>
          </p:nvPr>
        </p:nvSpPr>
        <p:spPr/>
        <p:txBody>
          <a:bodyPr/>
          <a:lstStyle/>
          <a:p>
            <a:r>
              <a:rPr lang="en-US" dirty="0"/>
              <a:t>Task 2: Solution</a:t>
            </a:r>
          </a:p>
        </p:txBody>
      </p:sp>
      <p:pic>
        <p:nvPicPr>
          <p:cNvPr id="7" name="Content Placeholder 6"/>
          <p:cNvPicPr>
            <a:picLocks noGrp="1" noChangeAspect="1"/>
          </p:cNvPicPr>
          <p:nvPr>
            <p:ph idx="1"/>
          </p:nvPr>
        </p:nvPicPr>
        <p:blipFill rotWithShape="1">
          <a:blip r:embed="rId2"/>
          <a:srcRect l="15350" t="15109" r="15350" b="12524"/>
          <a:stretch/>
        </p:blipFill>
        <p:spPr>
          <a:xfrm>
            <a:off x="1178277" y="1916113"/>
            <a:ext cx="6615997" cy="4210050"/>
          </a:xfrm>
          <a:prstGeom prst="rect">
            <a:avLst/>
          </a:prstGeom>
        </p:spPr>
      </p:pic>
    </p:spTree>
    <p:extLst>
      <p:ext uri="{BB962C8B-B14F-4D97-AF65-F5344CB8AC3E}">
        <p14:creationId xmlns:p14="http://schemas.microsoft.com/office/powerpoint/2010/main" val="716641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35</a:t>
            </a:fld>
            <a:endParaRPr lang="de-DE" dirty="0"/>
          </a:p>
        </p:txBody>
      </p:sp>
      <p:sp>
        <p:nvSpPr>
          <p:cNvPr id="5" name="Title 4"/>
          <p:cNvSpPr>
            <a:spLocks noGrp="1"/>
          </p:cNvSpPr>
          <p:nvPr>
            <p:ph type="title"/>
          </p:nvPr>
        </p:nvSpPr>
        <p:spPr/>
        <p:txBody>
          <a:bodyPr/>
          <a:lstStyle/>
          <a:p>
            <a:r>
              <a:rPr lang="en-US" dirty="0"/>
              <a:t>Communication + Computation Overlap</a:t>
            </a:r>
          </a:p>
        </p:txBody>
      </p:sp>
      <p:graphicFrame>
        <p:nvGraphicFramePr>
          <p:cNvPr id="7" name="Content Placeholder 5"/>
          <p:cNvGraphicFramePr>
            <a:graphicFrameLocks noGrp="1"/>
          </p:cNvGraphicFramePr>
          <p:nvPr>
            <p:ph idx="4294967295"/>
            <p:extLst>
              <p:ext uri="{D42A27DB-BD31-4B8C-83A1-F6EECF244321}">
                <p14:modId xmlns:p14="http://schemas.microsoft.com/office/powerpoint/2010/main" val="2639134208"/>
              </p:ext>
            </p:extLst>
          </p:nvPr>
        </p:nvGraphicFramePr>
        <p:xfrm>
          <a:off x="720001" y="1732475"/>
          <a:ext cx="7966799" cy="4583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8628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36</a:t>
            </a:fld>
            <a:endParaRPr lang="de-DE" dirty="0"/>
          </a:p>
        </p:txBody>
      </p:sp>
      <p:sp>
        <p:nvSpPr>
          <p:cNvPr id="5" name="Title 4"/>
          <p:cNvSpPr>
            <a:spLocks noGrp="1"/>
          </p:cNvSpPr>
          <p:nvPr>
            <p:ph type="title"/>
          </p:nvPr>
        </p:nvSpPr>
        <p:spPr/>
        <p:txBody>
          <a:bodyPr/>
          <a:lstStyle/>
          <a:p>
            <a:r>
              <a:rPr lang="en-US" dirty="0"/>
              <a:t>Hands-on Setup Environment</a:t>
            </a:r>
          </a:p>
        </p:txBody>
      </p:sp>
      <p:sp>
        <p:nvSpPr>
          <p:cNvPr id="6" name="Content Placeholder 5"/>
          <p:cNvSpPr>
            <a:spLocks noGrp="1"/>
          </p:cNvSpPr>
          <p:nvPr>
            <p:ph idx="1"/>
          </p:nvPr>
        </p:nvSpPr>
        <p:spPr>
          <a:solidFill>
            <a:schemeClr val="bg1"/>
          </a:solidFill>
          <a:ln>
            <a:solidFill>
              <a:schemeClr val="tx2"/>
            </a:solidFill>
          </a:ln>
        </p:spPr>
        <p:txBody>
          <a:bodyPr/>
          <a:lstStyle/>
          <a:p>
            <a:r>
              <a:rPr lang="en-US" sz="1800" dirty="0">
                <a:latin typeface="Courier New" panose="02070309020205020404" pitchFamily="49" charset="0"/>
                <a:cs typeface="Courier New" panose="02070309020205020404" pitchFamily="49" charset="0"/>
              </a:rPr>
              <a:t>$ module use /</a:t>
            </a:r>
            <a:r>
              <a:rPr lang="en-US" sz="1800" dirty="0" err="1">
                <a:latin typeface="Courier New" panose="02070309020205020404" pitchFamily="49" charset="0"/>
                <a:cs typeface="Courier New" panose="02070309020205020404" pitchFamily="49" charset="0"/>
              </a:rPr>
              <a:t>usr</a:t>
            </a:r>
            <a:r>
              <a:rPr lang="en-US" sz="1800" dirty="0">
                <a:latin typeface="Courier New" panose="02070309020205020404" pitchFamily="49" charset="0"/>
                <a:cs typeface="Courier New" panose="02070309020205020404" pitchFamily="49" charset="0"/>
              </a:rPr>
              <a:t>/local/software/</a:t>
            </a:r>
            <a:r>
              <a:rPr lang="en-US" sz="1800" dirty="0" err="1">
                <a:latin typeface="Courier New" panose="02070309020205020404" pitchFamily="49" charset="0"/>
                <a:cs typeface="Courier New" panose="02070309020205020404" pitchFamily="49" charset="0"/>
              </a:rPr>
              <a:t>jureca</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OtherStages</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 module load Stages/2017a</a:t>
            </a:r>
          </a:p>
          <a:p>
            <a:r>
              <a:rPr lang="en-US" sz="1800" dirty="0">
                <a:latin typeface="Courier New" panose="02070309020205020404" pitchFamily="49" charset="0"/>
                <a:cs typeface="Courier New" panose="02070309020205020404" pitchFamily="49" charset="0"/>
              </a:rPr>
              <a:t>$ module load PGI MVAPICH2</a:t>
            </a:r>
          </a:p>
          <a:p>
            <a:r>
              <a:rPr lang="en-US" sz="1800" dirty="0">
                <a:latin typeface="Courier New" panose="02070309020205020404" pitchFamily="49" charset="0"/>
                <a:cs typeface="Courier New" panose="02070309020205020404" pitchFamily="49" charset="0"/>
              </a:rPr>
              <a:t>$ export TMPDIR=${HOME}/</a:t>
            </a:r>
            <a:r>
              <a:rPr lang="en-US" sz="1800" dirty="0" err="1">
                <a:latin typeface="Courier New" panose="02070309020205020404" pitchFamily="49" charset="0"/>
                <a:cs typeface="Courier New" panose="02070309020205020404" pitchFamily="49" charset="0"/>
              </a:rPr>
              <a:t>tmp</a:t>
            </a:r>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mkdir</a:t>
            </a:r>
            <a:r>
              <a:rPr lang="en-US" sz="1800" dirty="0">
                <a:latin typeface="Courier New" panose="02070309020205020404" pitchFamily="49" charset="0"/>
                <a:cs typeface="Courier New" panose="02070309020205020404" pitchFamily="49" charset="0"/>
              </a:rPr>
              <a:t> -p $TMPDIR</a:t>
            </a:r>
            <a:endParaRPr lang="en-US" sz="1300" dirty="0">
              <a:solidFill>
                <a:srgbClr val="804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0401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4</a:t>
            </a:fld>
            <a:endParaRPr lang="de-DE" dirty="0"/>
          </a:p>
        </p:txBody>
      </p:sp>
      <p:sp>
        <p:nvSpPr>
          <p:cNvPr id="5" name="Title 4"/>
          <p:cNvSpPr>
            <a:spLocks noGrp="1"/>
          </p:cNvSpPr>
          <p:nvPr>
            <p:ph type="title"/>
          </p:nvPr>
        </p:nvSpPr>
        <p:spPr/>
        <p:txBody>
          <a:bodyPr/>
          <a:lstStyle/>
          <a:p>
            <a:r>
              <a:rPr lang="en-US" dirty="0"/>
              <a:t>What you will learn</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What MPI is</a:t>
            </a:r>
          </a:p>
          <a:p>
            <a:pPr marL="342900" indent="-342900">
              <a:buFont typeface="Arial" panose="020B0604020202020204" pitchFamily="34" charset="0"/>
              <a:buChar char="•"/>
            </a:pPr>
            <a:r>
              <a:rPr lang="en-US" dirty="0"/>
              <a:t>How to use MPI for inter GPU communication with OpenACC</a:t>
            </a:r>
          </a:p>
          <a:p>
            <a:pPr marL="342900" indent="-342900">
              <a:buFont typeface="Arial" panose="020B0604020202020204" pitchFamily="34" charset="0"/>
              <a:buChar char="•"/>
            </a:pPr>
            <a:r>
              <a:rPr lang="en-US" dirty="0"/>
              <a:t>How to use </a:t>
            </a:r>
            <a:r>
              <a:rPr lang="en-US" dirty="0" err="1"/>
              <a:t>pgprof</a:t>
            </a:r>
            <a:r>
              <a:rPr lang="en-US" dirty="0"/>
              <a:t> for </a:t>
            </a:r>
            <a:r>
              <a:rPr lang="en-US" dirty="0" err="1"/>
              <a:t>MPI+OpenACC</a:t>
            </a:r>
            <a:r>
              <a:rPr lang="en-US" dirty="0"/>
              <a:t> applications</a:t>
            </a:r>
          </a:p>
          <a:p>
            <a:pPr marL="342900" indent="-342900">
              <a:buFont typeface="Arial" panose="020B0604020202020204" pitchFamily="34" charset="0"/>
              <a:buChar char="•"/>
            </a:pPr>
            <a:r>
              <a:rPr lang="en-US" dirty="0"/>
              <a:t>How to hide MPI communication times</a:t>
            </a:r>
          </a:p>
          <a:p>
            <a:endParaRPr lang="en-US" dirty="0"/>
          </a:p>
        </p:txBody>
      </p:sp>
    </p:spTree>
    <p:extLst>
      <p:ext uri="{BB962C8B-B14F-4D97-AF65-F5344CB8AC3E}">
        <p14:creationId xmlns:p14="http://schemas.microsoft.com/office/powerpoint/2010/main" val="353782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5</a:t>
            </a:fld>
            <a:endParaRPr lang="de-DE" dirty="0"/>
          </a:p>
        </p:txBody>
      </p:sp>
      <p:sp>
        <p:nvSpPr>
          <p:cNvPr id="5" name="Title 4"/>
          <p:cNvSpPr>
            <a:spLocks noGrp="1"/>
          </p:cNvSpPr>
          <p:nvPr>
            <p:ph type="title"/>
          </p:nvPr>
        </p:nvSpPr>
        <p:spPr/>
        <p:txBody>
          <a:bodyPr/>
          <a:lstStyle/>
          <a:p>
            <a:r>
              <a:rPr lang="en-US" dirty="0"/>
              <a:t>Message Passing Interface - MPI</a:t>
            </a:r>
          </a:p>
        </p:txBody>
      </p:sp>
      <p:sp>
        <p:nvSpPr>
          <p:cNvPr id="6" name="Content Placeholder 5"/>
          <p:cNvSpPr>
            <a:spLocks noGrp="1"/>
          </p:cNvSpPr>
          <p:nvPr>
            <p:ph idx="1"/>
          </p:nvPr>
        </p:nvSpPr>
        <p:spPr/>
        <p:txBody>
          <a:bodyPr/>
          <a:lstStyle/>
          <a:p>
            <a:pPr marL="342900" indent="-342900">
              <a:buFont typeface="Arial" panose="020B0604020202020204" pitchFamily="34" charset="0"/>
              <a:buChar char="•"/>
            </a:pPr>
            <a:r>
              <a:rPr lang="en-US" dirty="0"/>
              <a:t>Standard to exchange data between processes via messages</a:t>
            </a:r>
          </a:p>
          <a:p>
            <a:pPr marL="685800" lvl="1">
              <a:buFont typeface="Arial" panose="020B0604020202020204" pitchFamily="34" charset="0"/>
              <a:buChar char="•"/>
            </a:pPr>
            <a:r>
              <a:rPr lang="en-US" dirty="0"/>
              <a:t>Defines API to exchanges messages</a:t>
            </a:r>
          </a:p>
          <a:p>
            <a:pPr marL="1485900" lvl="2">
              <a:buFont typeface="Arial" panose="020B0604020202020204" pitchFamily="34" charset="0"/>
              <a:buChar char="•"/>
            </a:pPr>
            <a:r>
              <a:rPr lang="en-US" dirty="0"/>
              <a:t>Pt. 2 Pt.: e.g. </a:t>
            </a:r>
            <a:r>
              <a:rPr lang="en-US" dirty="0" err="1"/>
              <a:t>MPI_Send</a:t>
            </a:r>
            <a:r>
              <a:rPr lang="en-US" dirty="0"/>
              <a:t>, </a:t>
            </a:r>
            <a:r>
              <a:rPr lang="en-US" dirty="0" err="1"/>
              <a:t>MPI_Recv</a:t>
            </a:r>
            <a:endParaRPr lang="en-US" dirty="0"/>
          </a:p>
          <a:p>
            <a:pPr marL="1485900" lvl="2">
              <a:buFont typeface="Arial" panose="020B0604020202020204" pitchFamily="34" charset="0"/>
              <a:buChar char="•"/>
            </a:pPr>
            <a:r>
              <a:rPr lang="en-US" dirty="0"/>
              <a:t>Collectives, e.g. </a:t>
            </a:r>
            <a:r>
              <a:rPr lang="en-US" dirty="0" err="1"/>
              <a:t>MPI_Allreduce</a:t>
            </a:r>
            <a:endParaRPr lang="en-US" dirty="0"/>
          </a:p>
          <a:p>
            <a:pPr marL="342900" indent="-342900">
              <a:buFont typeface="Arial" panose="020B0604020202020204" pitchFamily="34" charset="0"/>
              <a:buChar char="•"/>
            </a:pPr>
            <a:r>
              <a:rPr lang="en-US" dirty="0"/>
              <a:t>Multiple implementations (open source and commercial)</a:t>
            </a:r>
          </a:p>
          <a:p>
            <a:pPr marL="685800" lvl="1">
              <a:buFont typeface="Arial" panose="020B0604020202020204" pitchFamily="34" charset="0"/>
              <a:buChar char="•"/>
            </a:pPr>
            <a:r>
              <a:rPr lang="en-US" dirty="0"/>
              <a:t>Binding for C/C++, Fortran, Python, …</a:t>
            </a:r>
          </a:p>
          <a:p>
            <a:pPr marL="685800" lvl="1">
              <a:buFont typeface="Arial" panose="020B0604020202020204" pitchFamily="34" charset="0"/>
              <a:buChar char="•"/>
            </a:pPr>
            <a:r>
              <a:rPr lang="en-US" dirty="0"/>
              <a:t>E.g. MPICH, OpenMPI, MVAPICH, IBM Platform MPI, Cray MPT, …</a:t>
            </a:r>
          </a:p>
          <a:p>
            <a:endParaRPr lang="en-US" dirty="0"/>
          </a:p>
          <a:p>
            <a:endParaRPr lang="en-US" dirty="0"/>
          </a:p>
        </p:txBody>
      </p:sp>
    </p:spTree>
    <p:extLst>
      <p:ext uri="{BB962C8B-B14F-4D97-AF65-F5344CB8AC3E}">
        <p14:creationId xmlns:p14="http://schemas.microsoft.com/office/powerpoint/2010/main" val="57270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6</a:t>
            </a:fld>
            <a:endParaRPr lang="de-DE" dirty="0"/>
          </a:p>
        </p:txBody>
      </p:sp>
      <p:sp>
        <p:nvSpPr>
          <p:cNvPr id="5" name="Title 4"/>
          <p:cNvSpPr>
            <a:spLocks noGrp="1"/>
          </p:cNvSpPr>
          <p:nvPr>
            <p:ph type="title"/>
          </p:nvPr>
        </p:nvSpPr>
        <p:spPr/>
        <p:txBody>
          <a:bodyPr/>
          <a:lstStyle/>
          <a:p>
            <a:r>
              <a:rPr lang="en-US" dirty="0"/>
              <a:t>MPI – A minimal program</a:t>
            </a:r>
          </a:p>
        </p:txBody>
      </p:sp>
      <p:sp>
        <p:nvSpPr>
          <p:cNvPr id="7" name="Content Placeholder 2"/>
          <p:cNvSpPr txBox="1">
            <a:spLocks/>
          </p:cNvSpPr>
          <p:nvPr/>
        </p:nvSpPr>
        <p:spPr>
          <a:xfrm>
            <a:off x="395536" y="1844825"/>
            <a:ext cx="8496944" cy="4399178"/>
          </a:xfrm>
          <a:prstGeom prst="rect">
            <a:avLst/>
          </a:prstGeom>
          <a:solidFill>
            <a:srgbClr val="FFFFFF"/>
          </a:solidFill>
        </p:spPr>
        <p:txBody>
          <a:bodyPr vert="horz" lIns="91440" tIns="45720" rIns="91440" bIns="45720" rtlCol="0">
            <a:normAutofit lnSpcReduction="10000"/>
          </a:bodyPr>
          <a:lstStyle>
            <a:lvl1pPr marL="231775" indent="-231775" algn="l" defTabSz="457200" rtl="0" eaLnBrk="0" fontAlgn="base" hangingPunct="0">
              <a:lnSpc>
                <a:spcPct val="90000"/>
              </a:lnSpc>
              <a:spcBef>
                <a:spcPts val="600"/>
              </a:spcBef>
              <a:spcAft>
                <a:spcPts val="300"/>
              </a:spcAft>
              <a:buFontTx/>
              <a:buBlip>
                <a:blip r:embed="rId2"/>
              </a:buBlip>
              <a:defRPr sz="2000" kern="1200">
                <a:solidFill>
                  <a:schemeClr val="tx2"/>
                </a:solidFill>
                <a:latin typeface="+mn-lt"/>
                <a:ea typeface="MS PGothic" pitchFamily="34" charset="-128"/>
                <a:cs typeface="ＭＳ Ｐゴシック" pitchFamily="-65" charset="-128"/>
              </a:defRPr>
            </a:lvl1pPr>
            <a:lvl2pPr marL="742950" indent="-285750" algn="l" defTabSz="457200" rtl="0" eaLnBrk="0" fontAlgn="base" hangingPunct="0">
              <a:lnSpc>
                <a:spcPct val="90000"/>
              </a:lnSpc>
              <a:spcBef>
                <a:spcPts val="600"/>
              </a:spcBef>
              <a:spcAft>
                <a:spcPts val="300"/>
              </a:spcAft>
              <a:buFontTx/>
              <a:buBlip>
                <a:blip r:embed="rId2"/>
              </a:buBlip>
              <a:defRPr sz="1600" kern="1200">
                <a:solidFill>
                  <a:schemeClr val="tx2"/>
                </a:solidFill>
                <a:latin typeface="+mn-lt"/>
                <a:ea typeface="MS PGothic" pitchFamily="34" charset="-128"/>
                <a:cs typeface="ＭＳ Ｐゴシック"/>
              </a:defRPr>
            </a:lvl2pPr>
            <a:lvl3pPr marL="1143000" indent="-228600" algn="l" defTabSz="457200" rtl="0" eaLnBrk="0" fontAlgn="base" hangingPunct="0">
              <a:spcBef>
                <a:spcPts val="600"/>
              </a:spcBef>
              <a:spcAft>
                <a:spcPts val="300"/>
              </a:spcAft>
              <a:buFontTx/>
              <a:buBlip>
                <a:blip r:embed="rId2"/>
              </a:buBlip>
              <a:defRPr sz="1400" kern="1200">
                <a:solidFill>
                  <a:schemeClr val="tx2"/>
                </a:solidFill>
                <a:latin typeface="+mn-lt"/>
                <a:ea typeface="MS PGothic" pitchFamily="34" charset="-128"/>
                <a:cs typeface="ＭＳ Ｐゴシック"/>
              </a:defRPr>
            </a:lvl3pPr>
            <a:lvl4pPr marL="1600200" indent="-228600" algn="l" defTabSz="457200" rtl="0" eaLnBrk="0" fontAlgn="base" hangingPunct="0">
              <a:spcBef>
                <a:spcPts val="600"/>
              </a:spcBef>
              <a:spcAft>
                <a:spcPts val="300"/>
              </a:spcAft>
              <a:buFontTx/>
              <a:buBlip>
                <a:blip r:embed="rId2"/>
              </a:buBlip>
              <a:defRPr sz="2000" kern="1200">
                <a:solidFill>
                  <a:schemeClr val="tx2"/>
                </a:solidFill>
                <a:latin typeface="+mn-lt"/>
                <a:ea typeface="MS PGothic" pitchFamily="34" charset="-128"/>
                <a:cs typeface="ＭＳ Ｐゴシック"/>
              </a:defRPr>
            </a:lvl4pPr>
            <a:lvl5pPr marL="2001838" indent="-173038" algn="l" defTabSz="457200" rtl="0" eaLnBrk="0" fontAlgn="base" hangingPunct="0">
              <a:spcBef>
                <a:spcPts val="600"/>
              </a:spcBef>
              <a:spcAft>
                <a:spcPts val="300"/>
              </a:spcAft>
              <a:buFontTx/>
              <a:buBlip>
                <a:blip r:embed="rId2"/>
              </a:buBlip>
              <a:tabLst>
                <a:tab pos="2173288" algn="l"/>
              </a:tabLst>
              <a:defRPr sz="2000" kern="1200">
                <a:solidFill>
                  <a:srgbClr val="989898"/>
                </a:solidFill>
                <a:latin typeface="+mn-lt"/>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804000"/>
                </a:solidFill>
                <a:effectLst/>
                <a:highlight>
                  <a:srgbClr val="FFFFFF"/>
                </a:highlight>
                <a:uLnTx/>
                <a:uFillTx/>
                <a:latin typeface="Courier New"/>
                <a:ea typeface="MS PGothic" pitchFamily="34" charset="-128"/>
              </a:rPr>
              <a:t>#include &lt;</a:t>
            </a:r>
            <a:r>
              <a:rPr kumimoji="0" lang="en-US" sz="1600" b="0" i="0" u="none" strike="noStrike" kern="1200" cap="none" spc="0" normalizeH="0" baseline="0" noProof="0" dirty="0" err="1">
                <a:ln>
                  <a:noFill/>
                </a:ln>
                <a:solidFill>
                  <a:srgbClr val="804000"/>
                </a:solidFill>
                <a:effectLst/>
                <a:highlight>
                  <a:srgbClr val="FFFFFF"/>
                </a:highlight>
                <a:uLnTx/>
                <a:uFillTx/>
                <a:latin typeface="Courier New"/>
                <a:ea typeface="MS PGothic" pitchFamily="34" charset="-128"/>
              </a:rPr>
              <a:t>mpi.h</a:t>
            </a:r>
            <a:r>
              <a:rPr kumimoji="0" lang="en-US" sz="1600" b="0" i="0" u="none" strike="noStrike" kern="1200" cap="none" spc="0" normalizeH="0" baseline="0" noProof="0" dirty="0">
                <a:ln>
                  <a:noFill/>
                </a:ln>
                <a:solidFill>
                  <a:srgbClr val="804000"/>
                </a:solidFill>
                <a:effectLst/>
                <a:highlight>
                  <a:srgbClr val="FFFFFF"/>
                </a:highlight>
                <a:uLnTx/>
                <a:uFillTx/>
                <a:latin typeface="Courier New"/>
                <a:ea typeface="MS PGothic" pitchFamily="34" charset="-128"/>
              </a:rPr>
              <a:t>&gt;</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err="1">
                <a:ln>
                  <a:noFill/>
                </a:ln>
                <a:solidFill>
                  <a:srgbClr val="8000FF"/>
                </a:solidFill>
                <a:effectLst/>
                <a:highlight>
                  <a:srgbClr val="FFFFFF"/>
                </a:highlight>
                <a:uLnTx/>
                <a:uFillTx/>
                <a:latin typeface="Courier New"/>
                <a:ea typeface="MS PGothic" pitchFamily="34" charset="-128"/>
              </a:rPr>
              <a:t>int</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main</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err="1">
                <a:ln>
                  <a:noFill/>
                </a:ln>
                <a:solidFill>
                  <a:srgbClr val="8000FF"/>
                </a:solidFill>
                <a:effectLst/>
                <a:highlight>
                  <a:srgbClr val="FFFFFF"/>
                </a:highlight>
                <a:uLnTx/>
                <a:uFillTx/>
                <a:latin typeface="Courier New"/>
                <a:ea typeface="MS PGothic" pitchFamily="34" charset="-128"/>
              </a:rPr>
              <a:t>int</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argc</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8000FF"/>
                </a:solidFill>
                <a:effectLst/>
                <a:highlight>
                  <a:srgbClr val="FFFFFF"/>
                </a:highlight>
                <a:uLnTx/>
                <a:uFillTx/>
                <a:latin typeface="Courier New"/>
                <a:ea typeface="MS PGothic" pitchFamily="34" charset="-128"/>
              </a:rPr>
              <a:t>char</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argv</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8000FF"/>
                </a:solidFill>
                <a:effectLst/>
                <a:highlight>
                  <a:srgbClr val="FFFFFF"/>
                </a:highlight>
                <a:uLnTx/>
                <a:uFillTx/>
                <a:latin typeface="Courier New"/>
                <a:ea typeface="MS PGothic" pitchFamily="34" charset="-128"/>
              </a:rPr>
              <a:t>int</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rank,size</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Initialize the MPI library */</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MPI_Init</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(&amp;</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argc</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,&amp;</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argv</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Determine the calling rank and total number of ranks */</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MPI_Comm_rank</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MPI_COMM_WORLD</a:t>
            </a:r>
            <a:r>
              <a:rPr kumimoji="0" lang="en-US" sz="1600" b="1" i="0" u="none" strike="noStrike" kern="1200" cap="none" spc="0" normalizeH="0" baseline="0" noProof="0" dirty="0" err="1">
                <a:ln>
                  <a:noFill/>
                </a:ln>
                <a:solidFill>
                  <a:srgbClr val="000080"/>
                </a:solidFill>
                <a:effectLst/>
                <a:highlight>
                  <a:srgbClr val="FFFFFF"/>
                </a:highlight>
                <a:uLnTx/>
                <a:uFillTx/>
                <a:latin typeface="Courier New"/>
                <a:ea typeface="MS PGothic" pitchFamily="34" charset="-128"/>
              </a:rPr>
              <a:t>,&amp;</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rank</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MPI_Comm_size</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MPI_COMM_WORLD</a:t>
            </a:r>
            <a:r>
              <a:rPr kumimoji="0" lang="en-US" sz="1600" b="1" i="0" u="none" strike="noStrike" kern="1200" cap="none" spc="0" normalizeH="0" baseline="0" noProof="0" dirty="0" err="1">
                <a:ln>
                  <a:noFill/>
                </a:ln>
                <a:solidFill>
                  <a:srgbClr val="000080"/>
                </a:solidFill>
                <a:effectLst/>
                <a:highlight>
                  <a:srgbClr val="FFFFFF"/>
                </a:highlight>
                <a:uLnTx/>
                <a:uFillTx/>
                <a:latin typeface="Courier New"/>
                <a:ea typeface="MS PGothic" pitchFamily="34" charset="-128"/>
              </a:rPr>
              <a:t>,&amp;</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size</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Call MPI routines like </a:t>
            </a:r>
            <a:r>
              <a:rPr kumimoji="0" lang="en-US" sz="1600" b="0" i="0" u="none" strike="noStrike" kern="1200" cap="none" spc="0" normalizeH="0" baseline="0" noProof="0" dirty="0" err="1">
                <a:ln>
                  <a:noFill/>
                </a:ln>
                <a:solidFill>
                  <a:srgbClr val="008000"/>
                </a:solidFill>
                <a:effectLst/>
                <a:highlight>
                  <a:srgbClr val="FFFFFF"/>
                </a:highlight>
                <a:uLnTx/>
                <a:uFillTx/>
                <a:latin typeface="Courier New"/>
                <a:ea typeface="MS PGothic" pitchFamily="34" charset="-128"/>
              </a:rPr>
              <a:t>MPI_Send</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8000"/>
                </a:solidFill>
                <a:effectLst/>
                <a:highlight>
                  <a:srgbClr val="FFFFFF"/>
                </a:highlight>
                <a:uLnTx/>
                <a:uFillTx/>
                <a:latin typeface="Courier New"/>
                <a:ea typeface="MS PGothic" pitchFamily="34" charset="-128"/>
              </a:rPr>
              <a:t>MPI_Recv</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 */</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de-DE"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a:t>
            </a: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008000"/>
                </a:solidFill>
                <a:effectLst/>
                <a:highlight>
                  <a:srgbClr val="FFFFFF"/>
                </a:highlight>
                <a:uLnTx/>
                <a:uFillTx/>
                <a:latin typeface="Courier New"/>
                <a:ea typeface="MS PGothic" pitchFamily="34" charset="-128"/>
              </a:rPr>
              <a:t>/* Shutdown MPI library */</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err="1">
                <a:ln>
                  <a:noFill/>
                </a:ln>
                <a:solidFill>
                  <a:srgbClr val="000000"/>
                </a:solidFill>
                <a:effectLst/>
                <a:highlight>
                  <a:srgbClr val="FFFFFF"/>
                </a:highlight>
                <a:uLnTx/>
                <a:uFillTx/>
                <a:latin typeface="Courier New"/>
                <a:ea typeface="MS PGothic" pitchFamily="34" charset="-128"/>
              </a:rPr>
              <a:t>MPI_Finalize</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1" i="0" u="none" strike="noStrike" kern="1200" cap="none" spc="0" normalizeH="0" baseline="0" noProof="0" dirty="0">
                <a:ln>
                  <a:noFill/>
                </a:ln>
                <a:solidFill>
                  <a:srgbClr val="0000FF"/>
                </a:solidFill>
                <a:effectLst/>
                <a:highlight>
                  <a:srgbClr val="FFFFFF"/>
                </a:highlight>
                <a:uLnTx/>
                <a:uFillTx/>
                <a:latin typeface="Courier New"/>
                <a:ea typeface="MS PGothic" pitchFamily="34" charset="-128"/>
              </a:rPr>
              <a:t>return</a:t>
            </a:r>
            <a:r>
              <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rPr>
              <a:t> </a:t>
            </a:r>
            <a:r>
              <a:rPr kumimoji="0" lang="en-US" sz="1600" b="0" i="0" u="none" strike="noStrike" kern="1200" cap="none" spc="0" normalizeH="0" baseline="0" noProof="0" dirty="0">
                <a:ln>
                  <a:noFill/>
                </a:ln>
                <a:solidFill>
                  <a:srgbClr val="FF8000"/>
                </a:solidFill>
                <a:effectLst/>
                <a:highlight>
                  <a:srgbClr val="FFFFFF"/>
                </a:highlight>
                <a:uLnTx/>
                <a:uFillTx/>
                <a:latin typeface="Courier New"/>
                <a:ea typeface="MS PGothic" pitchFamily="34" charset="-128"/>
              </a:rPr>
              <a:t>0</a:t>
            </a: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000000"/>
              </a:solidFill>
              <a:effectLst/>
              <a:highlight>
                <a:srgbClr val="FFFFFF"/>
              </a:highlight>
              <a:uLnTx/>
              <a:uFillTx/>
              <a:latin typeface="Courier New"/>
              <a:ea typeface="MS PGothic" pitchFamily="34" charset="-128"/>
            </a:endParaRPr>
          </a:p>
          <a:p>
            <a:pPr marL="0" marR="0" lvl="0" indent="0" algn="l" defTabSz="457200" rtl="0" eaLnBrk="0" fontAlgn="base" latinLnBrk="0" hangingPunct="0">
              <a:lnSpc>
                <a:spcPct val="90000"/>
              </a:lnSpc>
              <a:spcBef>
                <a:spcPts val="600"/>
              </a:spcBef>
              <a:spcAft>
                <a:spcPts val="300"/>
              </a:spcAft>
              <a:buClrTx/>
              <a:buSzTx/>
              <a:buFontTx/>
              <a:buNone/>
              <a:tabLst/>
              <a:defRPr/>
            </a:pPr>
            <a:r>
              <a:rPr kumimoji="0" lang="en-US" sz="1600" b="1" i="0" u="none" strike="noStrike" kern="1200" cap="none" spc="0" normalizeH="0" baseline="0" noProof="0" dirty="0">
                <a:ln>
                  <a:noFill/>
                </a:ln>
                <a:solidFill>
                  <a:srgbClr val="000080"/>
                </a:solidFill>
                <a:effectLst/>
                <a:highlight>
                  <a:srgbClr val="FFFFFF"/>
                </a:highlight>
                <a:uLnTx/>
                <a:uFillTx/>
                <a:latin typeface="Courier New"/>
                <a:ea typeface="MS PGothic" pitchFamily="34" charset="-128"/>
              </a:rPr>
              <a:t>}</a:t>
            </a:r>
            <a:endParaRPr kumimoji="0" lang="en-US" sz="1600" b="0" i="0" u="none" strike="noStrike" kern="1200" cap="none" spc="0" normalizeH="0" baseline="0" noProof="0" dirty="0">
              <a:ln>
                <a:noFill/>
              </a:ln>
              <a:solidFill>
                <a:srgbClr val="989898"/>
              </a:solidFill>
              <a:effectLst/>
              <a:uLnTx/>
              <a:uFillTx/>
              <a:latin typeface="Trebuchet MS"/>
              <a:ea typeface="MS PGothic" pitchFamily="34" charset="-128"/>
            </a:endParaRPr>
          </a:p>
        </p:txBody>
      </p:sp>
      <p:sp>
        <p:nvSpPr>
          <p:cNvPr id="8" name="Rectangle 7"/>
          <p:cNvSpPr/>
          <p:nvPr/>
        </p:nvSpPr>
        <p:spPr>
          <a:xfrm rot="20851349">
            <a:off x="5016092" y="4675050"/>
            <a:ext cx="3963135" cy="1211302"/>
          </a:xfrm>
          <a:prstGeom prst="rect">
            <a:avLst/>
          </a:prstGeom>
          <a:solidFill>
            <a:srgbClr val="F48120"/>
          </a:solidFill>
          <a:ln w="25400" cap="flat" cmpd="sng" algn="ctr">
            <a:solidFill>
              <a:srgbClr val="F48120">
                <a:shade val="50000"/>
              </a:srgbClr>
            </a:solid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Trebuchet MS"/>
                <a:ea typeface="+mn-ea"/>
                <a:cs typeface="+mn-cs"/>
              </a:rPr>
              <a:t>Remark: Almost all MPI routines return an error value which should be checked. The examples and tasks leave that out for brevity.</a:t>
            </a:r>
          </a:p>
        </p:txBody>
      </p:sp>
    </p:spTree>
    <p:extLst>
      <p:ext uri="{BB962C8B-B14F-4D97-AF65-F5344CB8AC3E}">
        <p14:creationId xmlns:p14="http://schemas.microsoft.com/office/powerpoint/2010/main" val="313539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7</a:t>
            </a:fld>
            <a:endParaRPr lang="de-DE" dirty="0"/>
          </a:p>
        </p:txBody>
      </p:sp>
      <p:sp>
        <p:nvSpPr>
          <p:cNvPr id="5" name="Title 4"/>
          <p:cNvSpPr>
            <a:spLocks noGrp="1"/>
          </p:cNvSpPr>
          <p:nvPr>
            <p:ph type="title"/>
          </p:nvPr>
        </p:nvSpPr>
        <p:spPr/>
        <p:txBody>
          <a:bodyPr/>
          <a:lstStyle/>
          <a:p>
            <a:r>
              <a:rPr lang="en-US" dirty="0"/>
              <a:t>MPI – Compiling and Launching</a:t>
            </a:r>
          </a:p>
        </p:txBody>
      </p:sp>
      <p:sp>
        <p:nvSpPr>
          <p:cNvPr id="22" name="Content Placeholder 3"/>
          <p:cNvSpPr>
            <a:spLocks noGrp="1"/>
          </p:cNvSpPr>
          <p:nvPr>
            <p:ph idx="1"/>
          </p:nvPr>
        </p:nvSpPr>
        <p:spPr>
          <a:xfrm>
            <a:off x="1809465" y="1787128"/>
            <a:ext cx="5525071" cy="851832"/>
          </a:xfrm>
          <a:noFill/>
        </p:spPr>
        <p:txBody>
          <a:bodyPr/>
          <a:lstStyle/>
          <a:p>
            <a:pPr>
              <a:spcBef>
                <a:spcPts val="600"/>
              </a:spcBef>
              <a:spcAft>
                <a:spcPts val="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mpicc</a:t>
            </a:r>
            <a:r>
              <a:rPr lang="en-US" dirty="0">
                <a:solidFill>
                  <a:srgbClr val="000000"/>
                </a:solidFill>
                <a:latin typeface="Courier New" panose="02070309020205020404" pitchFamily="49" charset="0"/>
              </a:rPr>
              <a:t> -o </a:t>
            </a:r>
            <a:r>
              <a:rPr lang="en-US" dirty="0" err="1">
                <a:solidFill>
                  <a:srgbClr val="000000"/>
                </a:solidFill>
                <a:latin typeface="Courier New" panose="02070309020205020404" pitchFamily="49" charset="0"/>
              </a:rPr>
              <a:t>myapp</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myapp.c</a:t>
            </a:r>
            <a:endParaRPr lang="en-US" dirty="0">
              <a:solidFill>
                <a:srgbClr val="000000"/>
              </a:solidFill>
              <a:latin typeface="Courier New" panose="02070309020205020404" pitchFamily="49" charset="0"/>
            </a:endParaRPr>
          </a:p>
          <a:p>
            <a:pPr>
              <a:spcBef>
                <a:spcPts val="600"/>
              </a:spcBef>
              <a:spcAft>
                <a:spcPts val="0"/>
              </a:spcAft>
            </a:pP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srun</a:t>
            </a:r>
            <a:r>
              <a:rPr lang="en-US" dirty="0">
                <a:solidFill>
                  <a:srgbClr val="000000"/>
                </a:solidFill>
                <a:latin typeface="Courier New" panose="02070309020205020404" pitchFamily="49" charset="0"/>
              </a:rPr>
              <a:t> -n </a:t>
            </a:r>
            <a:r>
              <a:rPr lang="en-US" dirty="0">
                <a:solidFill>
                  <a:srgbClr val="FF0000"/>
                </a:solidFill>
                <a:latin typeface="Courier New" panose="02070309020205020404" pitchFamily="49" charset="0"/>
              </a:rPr>
              <a:t>4</a:t>
            </a:r>
            <a:r>
              <a:rPr lang="en-US" dirty="0">
                <a:solidFill>
                  <a:srgbClr val="000000"/>
                </a:solidFill>
                <a:latin typeface="Courier New" panose="02070309020205020404" pitchFamily="49" charset="0"/>
              </a:rPr>
              <a:t> </a:t>
            </a:r>
            <a:r>
              <a:rPr lang="en-US" b="1" dirty="0">
                <a:solidFill>
                  <a:srgbClr val="804000"/>
                </a:solidFill>
                <a:latin typeface="Courier New" panose="02070309020205020404" pitchFamily="49" charset="0"/>
              </a:rPr>
              <a:t>./</a:t>
            </a:r>
            <a:r>
              <a:rPr lang="en-US" dirty="0" err="1">
                <a:solidFill>
                  <a:srgbClr val="000000"/>
                </a:solidFill>
                <a:latin typeface="Courier New" panose="02070309020205020404" pitchFamily="49" charset="0"/>
              </a:rPr>
              <a:t>myapp</a:t>
            </a:r>
            <a:r>
              <a:rPr lang="en-US" dirty="0">
                <a:solidFill>
                  <a:srgbClr val="000000"/>
                </a:solidFill>
                <a:latin typeface="Courier New" panose="02070309020205020404" pitchFamily="49" charset="0"/>
              </a:rPr>
              <a:t> </a:t>
            </a:r>
            <a:r>
              <a:rPr lang="en-US" b="1" dirty="0">
                <a:solidFill>
                  <a:srgbClr val="804000"/>
                </a:solidFill>
                <a:latin typeface="Courier New" panose="02070309020205020404" pitchFamily="49" charset="0"/>
              </a:rPr>
              <a:t>&lt;</a:t>
            </a:r>
            <a:r>
              <a:rPr lang="en-US" dirty="0" err="1">
                <a:solidFill>
                  <a:srgbClr val="000000"/>
                </a:solidFill>
                <a:latin typeface="Courier New" panose="02070309020205020404" pitchFamily="49" charset="0"/>
              </a:rPr>
              <a:t>args</a:t>
            </a:r>
            <a:r>
              <a:rPr lang="en-US" b="1" dirty="0">
                <a:solidFill>
                  <a:srgbClr val="804000"/>
                </a:solidFill>
                <a:latin typeface="Courier New" panose="02070309020205020404" pitchFamily="49" charset="0"/>
              </a:rPr>
              <a:t>&gt;</a:t>
            </a:r>
            <a:endParaRPr lang="en-US" dirty="0">
              <a:effectLst/>
            </a:endParaRPr>
          </a:p>
        </p:txBody>
      </p:sp>
      <p:grpSp>
        <p:nvGrpSpPr>
          <p:cNvPr id="7" name="Group 6"/>
          <p:cNvGrpSpPr/>
          <p:nvPr/>
        </p:nvGrpSpPr>
        <p:grpSpPr>
          <a:xfrm>
            <a:off x="799642" y="2593020"/>
            <a:ext cx="7544716" cy="3149596"/>
            <a:chOff x="1680112" y="2593020"/>
            <a:chExt cx="7544716" cy="3149596"/>
          </a:xfrm>
        </p:grpSpPr>
        <p:cxnSp>
          <p:nvCxnSpPr>
            <p:cNvPr id="23" name="Straight Arrow Connector 22"/>
            <p:cNvCxnSpPr>
              <a:endCxn id="28" idx="0"/>
            </p:cNvCxnSpPr>
            <p:nvPr/>
          </p:nvCxnSpPr>
          <p:spPr>
            <a:xfrm flipH="1">
              <a:off x="2395229" y="2593020"/>
              <a:ext cx="2780717" cy="777790"/>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24" name="Straight Arrow Connector 23"/>
            <p:cNvCxnSpPr>
              <a:stCxn id="22" idx="2"/>
              <a:endCxn id="29" idx="0"/>
            </p:cNvCxnSpPr>
            <p:nvPr/>
          </p:nvCxnSpPr>
          <p:spPr>
            <a:xfrm flipH="1">
              <a:off x="4529889" y="2638960"/>
              <a:ext cx="922582" cy="732257"/>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25" name="Straight Arrow Connector 24"/>
            <p:cNvCxnSpPr>
              <a:endCxn id="30" idx="0"/>
            </p:cNvCxnSpPr>
            <p:nvPr/>
          </p:nvCxnSpPr>
          <p:spPr>
            <a:xfrm>
              <a:off x="5804684" y="2638960"/>
              <a:ext cx="709833" cy="759842"/>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cxnSp>
          <p:nvCxnSpPr>
            <p:cNvPr id="26" name="Straight Arrow Connector 25"/>
            <p:cNvCxnSpPr>
              <a:endCxn id="31" idx="0"/>
            </p:cNvCxnSpPr>
            <p:nvPr/>
          </p:nvCxnSpPr>
          <p:spPr>
            <a:xfrm>
              <a:off x="6172550" y="2593020"/>
              <a:ext cx="2337163" cy="805782"/>
            </a:xfrm>
            <a:prstGeom prst="straightConnector1">
              <a:avLst/>
            </a:prstGeom>
            <a:noFill/>
            <a:ln w="25400" cap="flat" cmpd="sng" algn="ctr">
              <a:solidFill>
                <a:srgbClr val="76B900"/>
              </a:solidFill>
              <a:prstDash val="solid"/>
              <a:tailEnd type="arrow"/>
            </a:ln>
            <a:effectLst>
              <a:outerShdw blurRad="40000" dist="20000" dir="5400000" rotWithShape="0">
                <a:srgbClr val="000000">
                  <a:alpha val="38000"/>
                </a:srgbClr>
              </a:outerShdw>
            </a:effectLst>
          </p:spPr>
        </p:cxnSp>
        <p:grpSp>
          <p:nvGrpSpPr>
            <p:cNvPr id="6" name="Group 5"/>
            <p:cNvGrpSpPr/>
            <p:nvPr/>
          </p:nvGrpSpPr>
          <p:grpSpPr>
            <a:xfrm>
              <a:off x="1680112" y="2992254"/>
              <a:ext cx="7544716" cy="2750362"/>
              <a:chOff x="1680112" y="2992254"/>
              <a:chExt cx="7544716" cy="2750362"/>
            </a:xfrm>
          </p:grpSpPr>
          <p:sp>
            <p:nvSpPr>
              <p:cNvPr id="28" name="Rectangle 27"/>
              <p:cNvSpPr/>
              <p:nvPr/>
            </p:nvSpPr>
            <p:spPr>
              <a:xfrm>
                <a:off x="1872962" y="3370810"/>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a:ln>
                    <a:noFill/>
                  </a:ln>
                  <a:solidFill>
                    <a:prstClr val="white"/>
                  </a:solidFill>
                  <a:effectLst/>
                  <a:uLnTx/>
                  <a:uFillTx/>
                  <a:latin typeface="Trebuchet MS"/>
                  <a:ea typeface="+mn-ea"/>
                  <a:cs typeface="+mn-cs"/>
                </a:endParaRPr>
              </a:p>
            </p:txBody>
          </p:sp>
          <p:sp>
            <p:nvSpPr>
              <p:cNvPr id="29" name="Rectangle 28"/>
              <p:cNvSpPr/>
              <p:nvPr/>
            </p:nvSpPr>
            <p:spPr>
              <a:xfrm>
                <a:off x="4007622" y="3371217"/>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a:ln>
                    <a:noFill/>
                  </a:ln>
                  <a:solidFill>
                    <a:prstClr val="white"/>
                  </a:solidFill>
                  <a:effectLst/>
                  <a:uLnTx/>
                  <a:uFillTx/>
                  <a:latin typeface="Trebuchet MS"/>
                  <a:ea typeface="+mn-ea"/>
                  <a:cs typeface="+mn-cs"/>
                </a:endParaRPr>
              </a:p>
            </p:txBody>
          </p:sp>
          <p:sp>
            <p:nvSpPr>
              <p:cNvPr id="30" name="Rectangle 29"/>
              <p:cNvSpPr/>
              <p:nvPr/>
            </p:nvSpPr>
            <p:spPr>
              <a:xfrm>
                <a:off x="5992250" y="3398802"/>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a:ln>
                    <a:noFill/>
                  </a:ln>
                  <a:solidFill>
                    <a:prstClr val="white"/>
                  </a:solidFill>
                  <a:effectLst/>
                  <a:uLnTx/>
                  <a:uFillTx/>
                  <a:latin typeface="Trebuchet MS"/>
                  <a:ea typeface="+mn-ea"/>
                  <a:cs typeface="+mn-cs"/>
                </a:endParaRPr>
              </a:p>
            </p:txBody>
          </p:sp>
          <p:sp>
            <p:nvSpPr>
              <p:cNvPr id="31" name="Rectangle 30"/>
              <p:cNvSpPr/>
              <p:nvPr/>
            </p:nvSpPr>
            <p:spPr>
              <a:xfrm>
                <a:off x="7987446" y="3398802"/>
                <a:ext cx="1044533" cy="354562"/>
              </a:xfrm>
              <a:prstGeom prst="rect">
                <a:avLst/>
              </a:prstGeom>
              <a:solidFill>
                <a:srgbClr val="76B900"/>
              </a:solidFill>
              <a:ln w="9525" cap="flat" cmpd="sng" algn="ctr">
                <a:noFill/>
                <a:prstDash val="solid"/>
              </a:ln>
              <a:effectLst/>
            </p:spPr>
            <p:txBody>
              <a:bodyPr rtlCol="0" anchor="ctr"/>
              <a:lstStyle/>
              <a:p>
                <a:pPr marL="0" marR="0" lvl="0" indent="0" algn="ctr" defTabSz="457196"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err="1">
                    <a:ln>
                      <a:noFill/>
                    </a:ln>
                    <a:solidFill>
                      <a:prstClr val="white"/>
                    </a:solidFill>
                    <a:effectLst/>
                    <a:uLnTx/>
                    <a:uFillTx/>
                    <a:latin typeface="Trebuchet MS"/>
                    <a:ea typeface="+mn-ea"/>
                    <a:cs typeface="+mn-cs"/>
                  </a:rPr>
                  <a:t>myapp</a:t>
                </a:r>
                <a:endParaRPr kumimoji="0" lang="en-US" sz="1800" b="0" i="0" u="none" strike="noStrike" kern="0" cap="none" spc="0" normalizeH="0" baseline="0" noProof="0" dirty="0">
                  <a:ln>
                    <a:noFill/>
                  </a:ln>
                  <a:solidFill>
                    <a:prstClr val="white"/>
                  </a:solidFill>
                  <a:effectLst/>
                  <a:uLnTx/>
                  <a:uFillTx/>
                  <a:latin typeface="Trebuchet MS"/>
                  <a:ea typeface="+mn-ea"/>
                  <a:cs typeface="+mn-cs"/>
                </a:endParaRPr>
              </a:p>
            </p:txBody>
          </p:sp>
          <p:sp>
            <p:nvSpPr>
              <p:cNvPr id="32" name="TextBox 31"/>
              <p:cNvSpPr txBox="1"/>
              <p:nvPr/>
            </p:nvSpPr>
            <p:spPr>
              <a:xfrm>
                <a:off x="1815074" y="2992254"/>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endParaRPr lang="en-US" dirty="0">
                  <a:effectLst/>
                </a:endParaRPr>
              </a:p>
            </p:txBody>
          </p:sp>
          <p:sp>
            <p:nvSpPr>
              <p:cNvPr id="33" name="TextBox 32"/>
              <p:cNvSpPr txBox="1"/>
              <p:nvPr/>
            </p:nvSpPr>
            <p:spPr>
              <a:xfrm>
                <a:off x="3888414" y="2996657"/>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endParaRPr lang="en-US" dirty="0">
                  <a:effectLst/>
                </a:endParaRPr>
              </a:p>
            </p:txBody>
          </p:sp>
          <p:sp>
            <p:nvSpPr>
              <p:cNvPr id="34" name="TextBox 33"/>
              <p:cNvSpPr txBox="1"/>
              <p:nvPr/>
            </p:nvSpPr>
            <p:spPr>
              <a:xfrm>
                <a:off x="5871947" y="3029470"/>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endParaRPr lang="en-US" dirty="0">
                  <a:effectLst/>
                </a:endParaRPr>
              </a:p>
            </p:txBody>
          </p:sp>
          <p:sp>
            <p:nvSpPr>
              <p:cNvPr id="35" name="TextBox 34"/>
              <p:cNvSpPr txBox="1"/>
              <p:nvPr/>
            </p:nvSpPr>
            <p:spPr>
              <a:xfrm>
                <a:off x="7865946" y="3029470"/>
                <a:ext cx="128753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dirty="0">
                    <a:solidFill>
                      <a:srgbClr val="000000"/>
                    </a:solidFill>
                    <a:latin typeface="Courier New" panose="02070309020205020404" pitchFamily="49" charset="0"/>
                  </a:rPr>
                  <a:t>rank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endParaRPr lang="en-US" dirty="0">
                  <a:effectLst/>
                </a:endParaRPr>
              </a:p>
            </p:txBody>
          </p:sp>
          <p:pic>
            <p:nvPicPr>
              <p:cNvPr id="36" name="Picture 35"/>
              <p:cNvPicPr>
                <a:picLocks noChangeAspect="1"/>
              </p:cNvPicPr>
              <p:nvPr/>
            </p:nvPicPr>
            <p:blipFill>
              <a:blip r:embed="rId2"/>
              <a:stretch>
                <a:fillRect/>
              </a:stretch>
            </p:blipFill>
            <p:spPr>
              <a:xfrm>
                <a:off x="1680112" y="3820216"/>
                <a:ext cx="1430232" cy="1922400"/>
              </a:xfrm>
              <a:prstGeom prst="rect">
                <a:avLst/>
              </a:prstGeom>
            </p:spPr>
          </p:pic>
          <p:pic>
            <p:nvPicPr>
              <p:cNvPr id="37" name="Picture 36"/>
              <p:cNvPicPr>
                <a:picLocks noChangeAspect="1"/>
              </p:cNvPicPr>
              <p:nvPr/>
            </p:nvPicPr>
            <p:blipFill>
              <a:blip r:embed="rId2"/>
              <a:stretch>
                <a:fillRect/>
              </a:stretch>
            </p:blipFill>
            <p:spPr>
              <a:xfrm>
                <a:off x="3814772" y="3818021"/>
                <a:ext cx="1430232" cy="1922400"/>
              </a:xfrm>
              <a:prstGeom prst="rect">
                <a:avLst/>
              </a:prstGeom>
            </p:spPr>
          </p:pic>
          <p:pic>
            <p:nvPicPr>
              <p:cNvPr id="38" name="Picture 37"/>
              <p:cNvPicPr>
                <a:picLocks noChangeAspect="1"/>
              </p:cNvPicPr>
              <p:nvPr/>
            </p:nvPicPr>
            <p:blipFill>
              <a:blip r:embed="rId2"/>
              <a:stretch>
                <a:fillRect/>
              </a:stretch>
            </p:blipFill>
            <p:spPr>
              <a:xfrm>
                <a:off x="5804684" y="3818021"/>
                <a:ext cx="1430232" cy="1922400"/>
              </a:xfrm>
              <a:prstGeom prst="rect">
                <a:avLst/>
              </a:prstGeom>
            </p:spPr>
          </p:pic>
          <p:pic>
            <p:nvPicPr>
              <p:cNvPr id="39" name="Picture 38"/>
              <p:cNvPicPr>
                <a:picLocks noChangeAspect="1"/>
              </p:cNvPicPr>
              <p:nvPr/>
            </p:nvPicPr>
            <p:blipFill>
              <a:blip r:embed="rId2"/>
              <a:stretch>
                <a:fillRect/>
              </a:stretch>
            </p:blipFill>
            <p:spPr>
              <a:xfrm>
                <a:off x="7794596" y="3818021"/>
                <a:ext cx="1430232" cy="1922400"/>
              </a:xfrm>
              <a:prstGeom prst="rect">
                <a:avLst/>
              </a:prstGeom>
            </p:spPr>
          </p:pic>
        </p:grpSp>
      </p:grpSp>
    </p:spTree>
    <p:extLst>
      <p:ext uri="{BB962C8B-B14F-4D97-AF65-F5344CB8AC3E}">
        <p14:creationId xmlns:p14="http://schemas.microsoft.com/office/powerpoint/2010/main" val="3203221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8</a:t>
            </a:fld>
            <a:endParaRPr lang="de-DE" dirty="0"/>
          </a:p>
        </p:txBody>
      </p:sp>
      <p:sp>
        <p:nvSpPr>
          <p:cNvPr id="5" name="Title 4"/>
          <p:cNvSpPr>
            <a:spLocks noGrp="1"/>
          </p:cNvSpPr>
          <p:nvPr>
            <p:ph type="title"/>
          </p:nvPr>
        </p:nvSpPr>
        <p:spPr/>
        <p:txBody>
          <a:bodyPr/>
          <a:lstStyle/>
          <a:p>
            <a:r>
              <a:rPr lang="en-US" dirty="0"/>
              <a:t>Example: Jacobi Solver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Solves</a:t>
                </a:r>
                <a:r>
                  <a:rPr lang="de-DE" dirty="0"/>
                  <a:t> </a:t>
                </a:r>
                <a:r>
                  <a:rPr lang="en-US" dirty="0"/>
                  <a:t>the</a:t>
                </a:r>
                <a:r>
                  <a:rPr lang="de-DE" dirty="0"/>
                  <a:t> 2D-Poission </a:t>
                </a:r>
                <a:r>
                  <a:rPr lang="en-US" dirty="0"/>
                  <a:t>Equation</a:t>
                </a:r>
                <a:r>
                  <a:rPr lang="de-DE" dirty="0"/>
                  <a:t> on a </a:t>
                </a:r>
                <a:r>
                  <a:rPr lang="en-US" dirty="0"/>
                  <a:t>rectangle</a:t>
                </a:r>
              </a:p>
              <a:p>
                <a:pPr marL="227221" lvl="1" indent="0" algn="ctr">
                  <a:buNone/>
                </a:pPr>
                <a14:m>
                  <m:oMathPara xmlns:m="http://schemas.openxmlformats.org/officeDocument/2006/math">
                    <m:oMathParaPr>
                      <m:jc m:val="centerGroup"/>
                    </m:oMathParaPr>
                    <m:oMath xmlns:m="http://schemas.openxmlformats.org/officeDocument/2006/math">
                      <m:r>
                        <a:rPr lang="en-US" i="1">
                          <a:latin typeface="Cambria Math"/>
                          <a:ea typeface="Cambria Math"/>
                        </a:rPr>
                        <m:t>∆</m:t>
                      </m:r>
                      <m:r>
                        <a:rPr lang="de-DE" b="1" i="1">
                          <a:latin typeface="Cambria Math"/>
                          <a:ea typeface="Cambria Math"/>
                        </a:rPr>
                        <m:t>𝒖</m:t>
                      </m:r>
                      <m:d>
                        <m:dPr>
                          <m:ctrlPr>
                            <a:rPr lang="de-DE" b="1" i="1">
                              <a:latin typeface="Cambria Math" panose="02040503050406030204" pitchFamily="18" charset="0"/>
                              <a:ea typeface="Cambria Math"/>
                            </a:rPr>
                          </m:ctrlPr>
                        </m:dPr>
                        <m:e>
                          <m:r>
                            <a:rPr lang="de-DE" b="1" i="1">
                              <a:latin typeface="Cambria Math"/>
                              <a:ea typeface="Cambria Math"/>
                            </a:rPr>
                            <m:t>𝒙</m:t>
                          </m:r>
                          <m:r>
                            <a:rPr lang="de-DE" b="1" i="1">
                              <a:latin typeface="Cambria Math"/>
                              <a:ea typeface="Cambria Math"/>
                            </a:rPr>
                            <m:t>,</m:t>
                          </m:r>
                          <m:r>
                            <a:rPr lang="de-DE" b="1" i="1">
                              <a:latin typeface="Cambria Math"/>
                              <a:ea typeface="Cambria Math"/>
                            </a:rPr>
                            <m:t>𝒚</m:t>
                          </m:r>
                        </m:e>
                      </m:d>
                      <m:r>
                        <a:rPr lang="de-DE" b="1" i="1">
                          <a:latin typeface="Cambria Math"/>
                          <a:ea typeface="Cambria Math"/>
                        </a:rPr>
                        <m:t>=</m:t>
                      </m:r>
                      <m:sSup>
                        <m:sSupPr>
                          <m:ctrlPr>
                            <a:rPr lang="de-DE" b="1" i="1">
                              <a:latin typeface="Cambria Math" panose="02040503050406030204" pitchFamily="18" charset="0"/>
                              <a:ea typeface="Cambria Math"/>
                            </a:rPr>
                          </m:ctrlPr>
                        </m:sSupPr>
                        <m:e>
                          <m:r>
                            <a:rPr lang="de-DE" b="1" i="1">
                              <a:latin typeface="Cambria Math" panose="02040503050406030204" pitchFamily="18" charset="0"/>
                              <a:ea typeface="Cambria Math"/>
                            </a:rPr>
                            <m:t>𝒆</m:t>
                          </m:r>
                        </m:e>
                        <m:sup>
                          <m:r>
                            <a:rPr lang="de-DE" b="1" i="1">
                              <a:latin typeface="Cambria Math" panose="02040503050406030204" pitchFamily="18" charset="0"/>
                              <a:ea typeface="Cambria Math"/>
                            </a:rPr>
                            <m:t>−</m:t>
                          </m:r>
                          <m:r>
                            <a:rPr lang="de-DE" b="1" i="1">
                              <a:latin typeface="Cambria Math" panose="02040503050406030204" pitchFamily="18" charset="0"/>
                              <a:ea typeface="Cambria Math"/>
                            </a:rPr>
                            <m:t>𝟏𝟎</m:t>
                          </m:r>
                          <m:r>
                            <a:rPr lang="de-DE" b="1" i="1">
                              <a:latin typeface="Cambria Math" panose="02040503050406030204" pitchFamily="18" charset="0"/>
                              <a:ea typeface="Cambria Math"/>
                            </a:rPr>
                            <m:t>∗(</m:t>
                          </m:r>
                          <m:sSup>
                            <m:sSupPr>
                              <m:ctrlPr>
                                <a:rPr lang="de-DE" b="1" i="1">
                                  <a:latin typeface="Cambria Math" panose="02040503050406030204" pitchFamily="18" charset="0"/>
                                  <a:ea typeface="Cambria Math"/>
                                </a:rPr>
                              </m:ctrlPr>
                            </m:sSupPr>
                            <m:e>
                              <m:r>
                                <a:rPr lang="de-DE" b="1" i="1">
                                  <a:latin typeface="Cambria Math" panose="02040503050406030204" pitchFamily="18" charset="0"/>
                                  <a:ea typeface="Cambria Math"/>
                                </a:rPr>
                                <m:t>𝒙</m:t>
                              </m:r>
                            </m:e>
                            <m:sup>
                              <m:r>
                                <a:rPr lang="de-DE" b="1" i="1">
                                  <a:latin typeface="Cambria Math" panose="02040503050406030204" pitchFamily="18" charset="0"/>
                                  <a:ea typeface="Cambria Math"/>
                                </a:rPr>
                                <m:t>𝟐</m:t>
                              </m:r>
                            </m:sup>
                          </m:sSup>
                          <m:r>
                            <a:rPr lang="de-DE" b="1" i="1">
                              <a:latin typeface="Cambria Math" panose="02040503050406030204" pitchFamily="18" charset="0"/>
                              <a:ea typeface="Cambria Math"/>
                            </a:rPr>
                            <m:t>+</m:t>
                          </m:r>
                          <m:sSup>
                            <m:sSupPr>
                              <m:ctrlPr>
                                <a:rPr lang="de-DE" b="1" i="1">
                                  <a:latin typeface="Cambria Math" panose="02040503050406030204" pitchFamily="18" charset="0"/>
                                  <a:ea typeface="Cambria Math"/>
                                </a:rPr>
                              </m:ctrlPr>
                            </m:sSupPr>
                            <m:e>
                              <m:r>
                                <a:rPr lang="de-DE" b="1" i="1">
                                  <a:latin typeface="Cambria Math" panose="02040503050406030204" pitchFamily="18" charset="0"/>
                                  <a:ea typeface="Cambria Math"/>
                                </a:rPr>
                                <m:t>𝒚</m:t>
                              </m:r>
                            </m:e>
                            <m:sup>
                              <m:r>
                                <a:rPr lang="de-DE" b="1" i="1">
                                  <a:latin typeface="Cambria Math" panose="02040503050406030204" pitchFamily="18" charset="0"/>
                                  <a:ea typeface="Cambria Math"/>
                                </a:rPr>
                                <m:t>𝟐</m:t>
                              </m:r>
                            </m:sup>
                          </m:sSup>
                          <m:r>
                            <a:rPr lang="de-DE" b="1" i="1">
                              <a:latin typeface="Cambria Math" panose="02040503050406030204" pitchFamily="18" charset="0"/>
                              <a:ea typeface="Cambria Math"/>
                            </a:rPr>
                            <m:t>)</m:t>
                          </m:r>
                        </m:sup>
                      </m:sSup>
                      <m:r>
                        <a:rPr lang="de-DE" b="1" i="1">
                          <a:latin typeface="Cambria Math"/>
                          <a:ea typeface="Cambria Math"/>
                        </a:rPr>
                        <m:t> ∀ </m:t>
                      </m:r>
                      <m:d>
                        <m:dPr>
                          <m:ctrlPr>
                            <a:rPr lang="de-DE" b="1" i="1">
                              <a:latin typeface="Cambria Math" panose="02040503050406030204" pitchFamily="18" charset="0"/>
                              <a:ea typeface="Cambria Math"/>
                            </a:rPr>
                          </m:ctrlPr>
                        </m:dPr>
                        <m:e>
                          <m:r>
                            <a:rPr lang="de-DE" b="1" i="1">
                              <a:latin typeface="Cambria Math"/>
                              <a:ea typeface="Cambria Math"/>
                            </a:rPr>
                            <m:t>𝒙</m:t>
                          </m:r>
                          <m:r>
                            <a:rPr lang="de-DE" b="1" i="1">
                              <a:latin typeface="Cambria Math"/>
                              <a:ea typeface="Cambria Math"/>
                            </a:rPr>
                            <m:t>,</m:t>
                          </m:r>
                          <m:r>
                            <a:rPr lang="de-DE" b="1" i="1">
                              <a:latin typeface="Cambria Math"/>
                              <a:ea typeface="Cambria Math"/>
                            </a:rPr>
                            <m:t>𝒚</m:t>
                          </m:r>
                        </m:e>
                      </m:d>
                      <m:r>
                        <a:rPr lang="de-DE" b="1" i="1">
                          <a:latin typeface="Cambria Math"/>
                          <a:ea typeface="Cambria Math"/>
                        </a:rPr>
                        <m:t>∈</m:t>
                      </m:r>
                      <m:r>
                        <m:rPr>
                          <m:sty m:val="p"/>
                        </m:rPr>
                        <a:rPr lang="de-DE" b="1" i="1">
                          <a:latin typeface="Cambria Math"/>
                          <a:ea typeface="Cambria Math"/>
                        </a:rPr>
                        <m:t>Ω</m:t>
                      </m:r>
                      <m:r>
                        <a:rPr lang="de-DE" b="1" i="1">
                          <a:latin typeface="Cambria Math"/>
                          <a:ea typeface="Cambria Math"/>
                        </a:rPr>
                        <m:t>\</m:t>
                      </m:r>
                      <m:r>
                        <a:rPr lang="de-DE" i="1">
                          <a:latin typeface="Cambria Math"/>
                        </a:rPr>
                        <m:t>𝜹</m:t>
                      </m:r>
                      <m:r>
                        <m:rPr>
                          <m:sty m:val="p"/>
                        </m:rPr>
                        <a:rPr lang="de-DE" i="1">
                          <a:latin typeface="Cambria Math"/>
                        </a:rPr>
                        <m:t>Ω</m:t>
                      </m:r>
                    </m:oMath>
                  </m:oMathPara>
                </a14:m>
                <a:endParaRPr lang="de-DE" b="1" dirty="0">
                  <a:ea typeface="Cambria Math"/>
                </a:endParaRPr>
              </a:p>
              <a:p>
                <a:r>
                  <a:rPr lang="en-US" dirty="0"/>
                  <a:t>Periodic boundary</a:t>
                </a:r>
                <a:r>
                  <a:rPr lang="de-DE" dirty="0"/>
                  <a:t> </a:t>
                </a:r>
                <a:r>
                  <a:rPr lang="en-US" dirty="0"/>
                  <a:t>conditions </a:t>
                </a:r>
              </a:p>
              <a:p>
                <a:r>
                  <a:rPr lang="en-US" dirty="0"/>
                  <a:t>Domain</a:t>
                </a:r>
                <a:r>
                  <a:rPr lang="de-DE" dirty="0"/>
                  <a:t> </a:t>
                </a:r>
                <a:r>
                  <a:rPr lang="en-US" dirty="0"/>
                  <a:t>decomposition with stripes</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2524" t="-2026"/>
                </a:stretch>
              </a:blipFill>
            </p:spPr>
            <p:txBody>
              <a:bodyPr/>
              <a:lstStyle/>
              <a:p>
                <a:r>
                  <a:rPr lang="de-DE">
                    <a:noFill/>
                  </a:rPr>
                  <a:t> </a:t>
                </a:r>
              </a:p>
            </p:txBody>
          </p:sp>
        </mc:Fallback>
      </mc:AlternateContent>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6800" y="3338867"/>
            <a:ext cx="2160000" cy="2787296"/>
          </a:xfrm>
          <a:prstGeom prst="rect">
            <a:avLst/>
          </a:prstGeom>
        </p:spPr>
      </p:pic>
    </p:spTree>
    <p:extLst>
      <p:ext uri="{BB962C8B-B14F-4D97-AF65-F5344CB8AC3E}">
        <p14:creationId xmlns:p14="http://schemas.microsoft.com/office/powerpoint/2010/main" val="275672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6AA9F-ABF9-4530-AEC6-8DED576E2533}" type="datetime1">
              <a:rPr lang="de-DE" smtClean="0"/>
              <a:t>25.10.2018</a:t>
            </a:fld>
            <a:endParaRPr lang="de-DE" dirty="0"/>
          </a:p>
        </p:txBody>
      </p:sp>
      <p:sp>
        <p:nvSpPr>
          <p:cNvPr id="3" name="Footer Placeholder 2"/>
          <p:cNvSpPr>
            <a:spLocks noGrp="1"/>
          </p:cNvSpPr>
          <p:nvPr>
            <p:ph type="ftr" sz="quarter" idx="11"/>
          </p:nvPr>
        </p:nvSpPr>
        <p:spPr/>
        <p:txBody>
          <a:bodyPr/>
          <a:lstStyle/>
          <a:p>
            <a:r>
              <a:rPr lang="en-US"/>
              <a:t>Multi GPU Programming with MPI and OpenACC</a:t>
            </a:r>
            <a:endParaRPr lang="de-DE" dirty="0"/>
          </a:p>
        </p:txBody>
      </p:sp>
      <p:sp>
        <p:nvSpPr>
          <p:cNvPr id="4" name="Slide Number Placeholder 3"/>
          <p:cNvSpPr>
            <a:spLocks noGrp="1"/>
          </p:cNvSpPr>
          <p:nvPr>
            <p:ph type="sldNum" sz="quarter" idx="12"/>
          </p:nvPr>
        </p:nvSpPr>
        <p:spPr/>
        <p:txBody>
          <a:bodyPr/>
          <a:lstStyle/>
          <a:p>
            <a:fld id="{7EB9AEA1-3281-46F0-9EDB-48FF2E5FF267}" type="slidenum">
              <a:rPr lang="de-DE" smtClean="0"/>
              <a:t>9</a:t>
            </a:fld>
            <a:endParaRPr lang="de-DE" dirty="0"/>
          </a:p>
        </p:txBody>
      </p:sp>
      <p:sp>
        <p:nvSpPr>
          <p:cNvPr id="5" name="Title 4"/>
          <p:cNvSpPr>
            <a:spLocks noGrp="1"/>
          </p:cNvSpPr>
          <p:nvPr>
            <p:ph type="title"/>
          </p:nvPr>
        </p:nvSpPr>
        <p:spPr/>
        <p:txBody>
          <a:bodyPr/>
          <a:lstStyle/>
          <a:p>
            <a:r>
              <a:rPr lang="en-US" dirty="0"/>
              <a:t>Example: Jacobi Solver – Single GPU</a:t>
            </a:r>
          </a:p>
        </p:txBody>
      </p:sp>
      <p:sp>
        <p:nvSpPr>
          <p:cNvPr id="7" name="Oval 6"/>
          <p:cNvSpPr/>
          <p:nvPr/>
        </p:nvSpPr>
        <p:spPr>
          <a:xfrm>
            <a:off x="7162268" y="564317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8" name="Oval 7"/>
          <p:cNvSpPr/>
          <p:nvPr/>
        </p:nvSpPr>
        <p:spPr>
          <a:xfrm>
            <a:off x="6869445" y="535229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9" name="Oval 8"/>
          <p:cNvSpPr/>
          <p:nvPr/>
        </p:nvSpPr>
        <p:spPr>
          <a:xfrm>
            <a:off x="7160325" y="535229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0" name="Oval 9"/>
          <p:cNvSpPr/>
          <p:nvPr/>
        </p:nvSpPr>
        <p:spPr>
          <a:xfrm>
            <a:off x="7454420" y="535229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1" name="Oval 10"/>
          <p:cNvSpPr/>
          <p:nvPr/>
        </p:nvSpPr>
        <p:spPr>
          <a:xfrm>
            <a:off x="7743357" y="535229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2" name="Oval 11"/>
          <p:cNvSpPr/>
          <p:nvPr/>
        </p:nvSpPr>
        <p:spPr>
          <a:xfrm>
            <a:off x="8034237" y="535229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3" name="Oval 12"/>
          <p:cNvSpPr/>
          <p:nvPr/>
        </p:nvSpPr>
        <p:spPr>
          <a:xfrm>
            <a:off x="8328331" y="535229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14" name="Oval 13"/>
          <p:cNvSpPr/>
          <p:nvPr/>
        </p:nvSpPr>
        <p:spPr>
          <a:xfrm>
            <a:off x="6871388" y="564317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15" name="Oval 14"/>
          <p:cNvSpPr/>
          <p:nvPr/>
        </p:nvSpPr>
        <p:spPr>
          <a:xfrm>
            <a:off x="7456362" y="564317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6" name="Oval 15"/>
          <p:cNvSpPr/>
          <p:nvPr/>
        </p:nvSpPr>
        <p:spPr>
          <a:xfrm>
            <a:off x="7745299" y="564317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7" name="Oval 16"/>
          <p:cNvSpPr/>
          <p:nvPr/>
        </p:nvSpPr>
        <p:spPr>
          <a:xfrm>
            <a:off x="8036179" y="5643177"/>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18" name="Oval 17"/>
          <p:cNvSpPr/>
          <p:nvPr/>
        </p:nvSpPr>
        <p:spPr>
          <a:xfrm>
            <a:off x="8330274" y="5643177"/>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19" name="Oval 18"/>
          <p:cNvSpPr/>
          <p:nvPr/>
        </p:nvSpPr>
        <p:spPr>
          <a:xfrm>
            <a:off x="6869445"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0" name="Oval 19"/>
          <p:cNvSpPr/>
          <p:nvPr/>
        </p:nvSpPr>
        <p:spPr>
          <a:xfrm>
            <a:off x="7160325"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1" name="Oval 20"/>
          <p:cNvSpPr/>
          <p:nvPr/>
        </p:nvSpPr>
        <p:spPr>
          <a:xfrm>
            <a:off x="7454420"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2" name="Oval 21"/>
          <p:cNvSpPr/>
          <p:nvPr/>
        </p:nvSpPr>
        <p:spPr>
          <a:xfrm>
            <a:off x="7743357"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3" name="Oval 22"/>
          <p:cNvSpPr/>
          <p:nvPr/>
        </p:nvSpPr>
        <p:spPr>
          <a:xfrm>
            <a:off x="8034237"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4" name="Oval 23"/>
          <p:cNvSpPr/>
          <p:nvPr/>
        </p:nvSpPr>
        <p:spPr>
          <a:xfrm>
            <a:off x="8328331" y="5956226"/>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5" name="Oval 24"/>
          <p:cNvSpPr/>
          <p:nvPr/>
        </p:nvSpPr>
        <p:spPr>
          <a:xfrm>
            <a:off x="6870228" y="503494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26" name="Oval 25"/>
          <p:cNvSpPr/>
          <p:nvPr/>
        </p:nvSpPr>
        <p:spPr>
          <a:xfrm>
            <a:off x="7161108" y="503494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27" name="Oval 26"/>
          <p:cNvSpPr/>
          <p:nvPr/>
        </p:nvSpPr>
        <p:spPr>
          <a:xfrm>
            <a:off x="7455203" y="503494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28" name="Oval 27"/>
          <p:cNvSpPr/>
          <p:nvPr/>
        </p:nvSpPr>
        <p:spPr>
          <a:xfrm>
            <a:off x="7744140" y="503494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29" name="Oval 28"/>
          <p:cNvSpPr/>
          <p:nvPr/>
        </p:nvSpPr>
        <p:spPr>
          <a:xfrm>
            <a:off x="8035020" y="5034949"/>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30" name="Oval 29"/>
          <p:cNvSpPr/>
          <p:nvPr/>
        </p:nvSpPr>
        <p:spPr>
          <a:xfrm>
            <a:off x="8329114" y="5034949"/>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31" name="Oval 30"/>
          <p:cNvSpPr/>
          <p:nvPr/>
        </p:nvSpPr>
        <p:spPr>
          <a:xfrm>
            <a:off x="6881776" y="47172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32" name="Oval 31"/>
          <p:cNvSpPr/>
          <p:nvPr/>
        </p:nvSpPr>
        <p:spPr>
          <a:xfrm>
            <a:off x="7172656" y="4717234"/>
            <a:ext cx="216000" cy="216000"/>
          </a:xfrm>
          <a:prstGeom prst="ellipse">
            <a:avLst/>
          </a:prstGeom>
          <a:solidFill>
            <a:srgbClr val="4549F5"/>
          </a:solidFill>
          <a:ln w="25400" cap="flat" cmpd="sng" algn="ctr">
            <a:solidFill>
              <a:srgbClr val="4549F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33" name="Oval 32"/>
          <p:cNvSpPr/>
          <p:nvPr/>
        </p:nvSpPr>
        <p:spPr>
          <a:xfrm>
            <a:off x="7466751" y="47172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34" name="Oval 33"/>
          <p:cNvSpPr/>
          <p:nvPr/>
        </p:nvSpPr>
        <p:spPr>
          <a:xfrm>
            <a:off x="7755688" y="47172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35" name="Oval 34"/>
          <p:cNvSpPr/>
          <p:nvPr/>
        </p:nvSpPr>
        <p:spPr>
          <a:xfrm>
            <a:off x="8046568" y="4717234"/>
            <a:ext cx="216000" cy="216000"/>
          </a:xfrm>
          <a:prstGeom prst="ellipse">
            <a:avLst/>
          </a:prstGeom>
          <a:solidFill>
            <a:srgbClr val="76B900"/>
          </a:solidFill>
          <a:ln w="25400" cap="flat" cmpd="sng" algn="ctr">
            <a:solidFill>
              <a:srgbClr val="76B9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36" name="Oval 35"/>
          <p:cNvSpPr/>
          <p:nvPr/>
        </p:nvSpPr>
        <p:spPr>
          <a:xfrm>
            <a:off x="8340662" y="4717234"/>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37" name="Oval 36"/>
          <p:cNvSpPr/>
          <p:nvPr/>
        </p:nvSpPr>
        <p:spPr>
          <a:xfrm>
            <a:off x="6873408"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38" name="Oval 37"/>
          <p:cNvSpPr/>
          <p:nvPr/>
        </p:nvSpPr>
        <p:spPr>
          <a:xfrm>
            <a:off x="7164288"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39" name="Oval 38"/>
          <p:cNvSpPr/>
          <p:nvPr/>
        </p:nvSpPr>
        <p:spPr>
          <a:xfrm>
            <a:off x="7458383"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40" name="Oval 39"/>
          <p:cNvSpPr/>
          <p:nvPr/>
        </p:nvSpPr>
        <p:spPr>
          <a:xfrm>
            <a:off x="7747320"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41" name="Oval 40"/>
          <p:cNvSpPr/>
          <p:nvPr/>
        </p:nvSpPr>
        <p:spPr>
          <a:xfrm>
            <a:off x="8038200"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sp>
        <p:nvSpPr>
          <p:cNvPr id="42" name="Oval 41"/>
          <p:cNvSpPr/>
          <p:nvPr/>
        </p:nvSpPr>
        <p:spPr>
          <a:xfrm>
            <a:off x="8332294" y="4437112"/>
            <a:ext cx="216000" cy="216000"/>
          </a:xfrm>
          <a:prstGeom prst="ellipse">
            <a:avLst/>
          </a:prstGeom>
          <a:solidFill>
            <a:sysClr val="window" lastClr="FFFFFF"/>
          </a:solidFill>
          <a:ln w="25400" cap="flat" cmpd="sng" algn="ctr">
            <a:solidFill>
              <a:srgbClr val="76B9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08080"/>
              </a:solidFill>
              <a:effectLst/>
              <a:uLnTx/>
              <a:uFillTx/>
              <a:latin typeface="Trebuchet MS"/>
            </a:endParaRPr>
          </a:p>
        </p:txBody>
      </p:sp>
      <p:grpSp>
        <p:nvGrpSpPr>
          <p:cNvPr id="43" name="Group 42"/>
          <p:cNvGrpSpPr/>
          <p:nvPr/>
        </p:nvGrpSpPr>
        <p:grpSpPr>
          <a:xfrm>
            <a:off x="7089408" y="4596832"/>
            <a:ext cx="373746" cy="459516"/>
            <a:chOff x="5758117" y="2889018"/>
            <a:chExt cx="311455" cy="382930"/>
          </a:xfrm>
        </p:grpSpPr>
        <p:sp>
          <p:nvSpPr>
            <p:cNvPr id="44" name="Right Arrow 43"/>
            <p:cNvSpPr/>
            <p:nvPr/>
          </p:nvSpPr>
          <p:spPr>
            <a:xfrm>
              <a:off x="5758117"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45" name="Right Arrow 44"/>
            <p:cNvSpPr/>
            <p:nvPr/>
          </p:nvSpPr>
          <p:spPr>
            <a:xfrm rot="5400000">
              <a:off x="5862937" y="2897193"/>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46" name="Right Arrow 45"/>
            <p:cNvSpPr/>
            <p:nvPr/>
          </p:nvSpPr>
          <p:spPr>
            <a:xfrm rot="16200000">
              <a:off x="5865049" y="3173774"/>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sp>
          <p:nvSpPr>
            <p:cNvPr id="47" name="Right Arrow 46"/>
            <p:cNvSpPr/>
            <p:nvPr/>
          </p:nvSpPr>
          <p:spPr>
            <a:xfrm rot="10800000">
              <a:off x="5963223" y="3030600"/>
              <a:ext cx="106349" cy="90000"/>
            </a:xfrm>
            <a:prstGeom prst="rightArrow">
              <a:avLst/>
            </a:prstGeom>
            <a:solidFill>
              <a:sysClr val="window" lastClr="FFFFFF">
                <a:lumMod val="6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a:endParaRPr>
            </a:p>
          </p:txBody>
        </p:sp>
      </p:grpSp>
      <p:cxnSp>
        <p:nvCxnSpPr>
          <p:cNvPr id="48" name="Curved Connector 47"/>
          <p:cNvCxnSpPr>
            <a:stCxn id="36" idx="6"/>
            <a:endCxn id="24" idx="6"/>
          </p:cNvCxnSpPr>
          <p:nvPr/>
        </p:nvCxnSpPr>
        <p:spPr>
          <a:xfrm flipH="1">
            <a:off x="8544331" y="4825234"/>
            <a:ext cx="12331" cy="1238992"/>
          </a:xfrm>
          <a:prstGeom prst="curvedConnector3">
            <a:avLst>
              <a:gd name="adj1" fmla="val -1853864"/>
            </a:avLst>
          </a:prstGeom>
          <a:noFill/>
          <a:ln w="12700" cap="flat" cmpd="sng" algn="ctr">
            <a:solidFill>
              <a:srgbClr val="0070C0"/>
            </a:solidFill>
            <a:prstDash val="solid"/>
            <a:tailEnd type="triangle"/>
          </a:ln>
          <a:effectLst/>
        </p:spPr>
      </p:cxnSp>
      <p:cxnSp>
        <p:nvCxnSpPr>
          <p:cNvPr id="49" name="Curved Connector 48"/>
          <p:cNvCxnSpPr>
            <a:stCxn id="14" idx="2"/>
            <a:endCxn id="37" idx="2"/>
          </p:cNvCxnSpPr>
          <p:nvPr/>
        </p:nvCxnSpPr>
        <p:spPr>
          <a:xfrm rot="10800000" flipH="1">
            <a:off x="6871388" y="4545113"/>
            <a:ext cx="2020" cy="1206065"/>
          </a:xfrm>
          <a:prstGeom prst="curvedConnector3">
            <a:avLst>
              <a:gd name="adj1" fmla="val -11316832"/>
            </a:avLst>
          </a:prstGeom>
          <a:noFill/>
          <a:ln w="12700" cap="flat" cmpd="sng" algn="ctr">
            <a:solidFill>
              <a:srgbClr val="FF0000"/>
            </a:solidFill>
            <a:prstDash val="solid"/>
            <a:tailEnd type="triangle"/>
          </a:ln>
          <a:effectLst/>
        </p:spPr>
      </p:cxnSp>
      <p:sp>
        <p:nvSpPr>
          <p:cNvPr id="50" name="Content Placeholder 49"/>
          <p:cNvSpPr>
            <a:spLocks noGrp="1"/>
          </p:cNvSpPr>
          <p:nvPr>
            <p:ph idx="1"/>
          </p:nvPr>
        </p:nvSpPr>
        <p:spPr>
          <a:xfrm>
            <a:off x="742128" y="1916832"/>
            <a:ext cx="8222360" cy="4209331"/>
          </a:xfrm>
        </p:spPr>
        <p:txBody>
          <a:bodyPr/>
          <a:lstStyle/>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While not converged</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Do Jacobi step:</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a:t>
            </a:r>
            <a:r>
              <a:rPr lang="en-US" sz="1400" b="1" kern="0" dirty="0">
                <a:solidFill>
                  <a:srgbClr val="0000FF"/>
                </a:solidFill>
                <a:latin typeface="Courier New" panose="02070309020205020404" pitchFamily="49" charset="0"/>
                <a:cs typeface="+mn-cs"/>
              </a:rPr>
              <a:t>for</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8000FF"/>
                </a:solidFill>
                <a:latin typeface="Courier New" panose="02070309020205020404" pitchFamily="49" charset="0"/>
                <a:cs typeface="+mn-cs"/>
              </a:rPr>
              <a:t>int</a:t>
            </a:r>
            <a:r>
              <a:rPr lang="en-US" sz="1400" kern="0" dirty="0">
                <a:solidFill>
                  <a:srgbClr val="00000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 </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kern="0" dirty="0" err="1">
                <a:solidFill>
                  <a:srgbClr val="000000"/>
                </a:solidFill>
                <a:latin typeface="Courier New" panose="02070309020205020404" pitchFamily="49" charset="0"/>
                <a:cs typeface="+mn-cs"/>
              </a:rPr>
              <a:t>iy</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&lt;</a:t>
            </a:r>
            <a:r>
              <a:rPr lang="en-US" sz="1400" kern="0" dirty="0">
                <a:solidFill>
                  <a:srgbClr val="000000"/>
                </a:solidFill>
                <a:latin typeface="Courier New" panose="02070309020205020404" pitchFamily="49" charset="0"/>
                <a:cs typeface="+mn-cs"/>
              </a:rPr>
              <a:t> ny</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b="1" kern="0" dirty="0">
                <a:solidFill>
                  <a:srgbClr val="000000"/>
                </a:solidFill>
                <a:latin typeface="Courier New" panose="02070309020205020404" pitchFamily="49" charset="0"/>
                <a:cs typeface="+mn-cs"/>
              </a:rPr>
              <a:t>    </a:t>
            </a:r>
            <a:r>
              <a:rPr lang="en-US" sz="1400" b="1" kern="0" dirty="0">
                <a:solidFill>
                  <a:srgbClr val="0000FF"/>
                </a:solidFill>
                <a:latin typeface="Courier New" panose="02070309020205020404" pitchFamily="49" charset="0"/>
                <a:cs typeface="+mn-cs"/>
              </a:rPr>
              <a:t>for</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err="1">
                <a:solidFill>
                  <a:srgbClr val="8000FF"/>
                </a:solidFill>
                <a:latin typeface="Courier New" panose="02070309020205020404" pitchFamily="49" charset="0"/>
                <a:cs typeface="+mn-cs"/>
              </a:rPr>
              <a:t>int</a:t>
            </a:r>
            <a:r>
              <a:rPr lang="en-US" sz="1400" kern="0" dirty="0">
                <a:solidFill>
                  <a:srgbClr val="000000"/>
                </a:solidFill>
                <a:latin typeface="Courier New" panose="02070309020205020404" pitchFamily="49" charset="0"/>
                <a:cs typeface="+mn-cs"/>
              </a:rPr>
              <a:t> ix </a:t>
            </a:r>
            <a:r>
              <a:rPr lang="en-US" sz="1400" b="1" kern="0" dirty="0">
                <a:solidFill>
                  <a:srgbClr val="000080"/>
                </a:solidFill>
                <a:latin typeface="Courier New" panose="02070309020205020404" pitchFamily="49" charset="0"/>
                <a:cs typeface="+mn-cs"/>
              </a:rPr>
              <a:t>= </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ix </a:t>
            </a:r>
            <a:r>
              <a:rPr lang="en-US" sz="1400" b="1" kern="0" dirty="0">
                <a:solidFill>
                  <a:srgbClr val="000080"/>
                </a:solidFill>
                <a:latin typeface="Courier New" panose="02070309020205020404" pitchFamily="49" charset="0"/>
                <a:cs typeface="+mn-cs"/>
              </a:rPr>
              <a:t>&lt;</a:t>
            </a:r>
            <a:r>
              <a:rPr lang="en-US" sz="1400" kern="0" dirty="0">
                <a:solidFill>
                  <a:srgbClr val="000000"/>
                </a:solidFill>
                <a:latin typeface="Courier New" panose="02070309020205020404" pitchFamily="49" charset="0"/>
                <a:cs typeface="+mn-cs"/>
              </a:rPr>
              <a:t> nx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kern="0" dirty="0">
                <a:solidFill>
                  <a:srgbClr val="8000FF"/>
                </a:solidFill>
                <a:latin typeface="Courier New" panose="02070309020205020404" pitchFamily="49" charset="0"/>
                <a:cs typeface="+mn-cs"/>
              </a:rPr>
              <a:t>      </a:t>
            </a:r>
            <a:r>
              <a:rPr lang="en-US" sz="1400" kern="0" dirty="0">
                <a:solidFill>
                  <a:srgbClr val="0000FF"/>
                </a:solidFill>
                <a:latin typeface="Courier New" panose="02070309020205020404" pitchFamily="49" charset="0"/>
                <a:cs typeface="+mn-cs"/>
              </a:rPr>
              <a:t>Anew</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0.25f</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rhs</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p>
          <a:p>
            <a:pPr lvl="0" fontAlgn="base">
              <a:lnSpc>
                <a:spcPct val="90000"/>
              </a:lnSpc>
              <a:spcBef>
                <a:spcPts val="900"/>
              </a:spcBef>
              <a:spcAft>
                <a:spcPts val="900"/>
              </a:spcAft>
              <a:buClr>
                <a:srgbClr val="B3B3B3"/>
              </a:buClr>
              <a:buSzPct val="100000"/>
            </a:pPr>
            <a:r>
              <a:rPr lang="en-US" sz="1400" b="1" kern="0" dirty="0">
                <a:solidFill>
                  <a:srgbClr val="000080"/>
                </a:solidFill>
                <a:latin typeface="Courier New" panose="02070309020205020404" pitchFamily="49" charset="0"/>
                <a:cs typeface="+mn-cs"/>
              </a:rPr>
              <a:t>                     -(</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endParaRPr lang="en-US" sz="1400" kern="0" dirty="0">
              <a:solidFill>
                <a:srgbClr val="000000"/>
              </a:solidFill>
              <a:latin typeface="Courier New" panose="02070309020205020404" pitchFamily="49" charset="0"/>
              <a:cs typeface="+mn-cs"/>
            </a:endParaRPr>
          </a:p>
          <a:p>
            <a:pPr lvl="0" fontAlgn="base">
              <a:lnSpc>
                <a:spcPct val="90000"/>
              </a:lnSpc>
              <a:spcBef>
                <a:spcPts val="900"/>
              </a:spcBef>
              <a:spcAft>
                <a:spcPts val="900"/>
              </a:spcAft>
              <a:buClr>
                <a:srgbClr val="B3B3B3"/>
              </a:buClr>
              <a:buSzPct val="100000"/>
            </a:pPr>
            <a:r>
              <a:rPr lang="en-US" sz="1400" b="1" kern="0" dirty="0">
                <a:solidFill>
                  <a:srgbClr val="000000"/>
                </a:solidFill>
                <a:latin typeface="Courier New" panose="02070309020205020404" pitchFamily="49" charset="0"/>
                <a:cs typeface="+mn-cs"/>
              </a:rPr>
              <a:t>                      </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r>
              <a:rPr lang="en-US" sz="1400" kern="0" dirty="0">
                <a:solidFill>
                  <a:srgbClr val="76B900"/>
                </a:solidFill>
                <a:latin typeface="Courier New" panose="02070309020205020404" pitchFamily="49" charset="0"/>
                <a:cs typeface="+mn-cs"/>
              </a:rPr>
              <a:t>A</a:t>
            </a:r>
            <a:r>
              <a:rPr lang="en-US" sz="1400" b="1" kern="0" dirty="0">
                <a:solidFill>
                  <a:srgbClr val="000080"/>
                </a:solidFill>
                <a:latin typeface="Courier New" panose="02070309020205020404" pitchFamily="49" charset="0"/>
                <a:cs typeface="+mn-cs"/>
              </a:rPr>
              <a:t>[(</a:t>
            </a:r>
            <a:r>
              <a:rPr lang="en-US" sz="1400" kern="0" dirty="0">
                <a:solidFill>
                  <a:srgbClr val="000000"/>
                </a:solidFill>
                <a:latin typeface="Courier New" panose="02070309020205020404" pitchFamily="49" charset="0"/>
                <a:cs typeface="+mn-cs"/>
              </a:rPr>
              <a:t>iy</a:t>
            </a:r>
            <a:r>
              <a:rPr lang="en-US" sz="1400" b="1" kern="0" dirty="0">
                <a:solidFill>
                  <a:srgbClr val="000080"/>
                </a:solidFill>
                <a:latin typeface="Courier New" panose="02070309020205020404" pitchFamily="49" charset="0"/>
                <a:cs typeface="+mn-cs"/>
              </a:rPr>
              <a:t>+</a:t>
            </a:r>
            <a:r>
              <a:rPr lang="en-US" sz="1400" kern="0" dirty="0">
                <a:solidFill>
                  <a:srgbClr val="FF8000"/>
                </a:solidFill>
                <a:latin typeface="Courier New" panose="02070309020205020404" pitchFamily="49" charset="0"/>
                <a:cs typeface="+mn-cs"/>
              </a:rPr>
              <a:t>1</a:t>
            </a:r>
            <a:r>
              <a:rPr lang="en-US" sz="1400" b="1" kern="0" dirty="0">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nx</a:t>
            </a:r>
            <a:r>
              <a:rPr lang="en-US" sz="1400" b="1" kern="0" dirty="0" err="1">
                <a:solidFill>
                  <a:srgbClr val="000080"/>
                </a:solidFill>
                <a:latin typeface="Courier New" panose="02070309020205020404" pitchFamily="49" charset="0"/>
                <a:cs typeface="+mn-cs"/>
              </a:rPr>
              <a:t>+</a:t>
            </a:r>
            <a:r>
              <a:rPr lang="en-US" sz="1400" kern="0" dirty="0" err="1">
                <a:solidFill>
                  <a:srgbClr val="000000"/>
                </a:solidFill>
                <a:latin typeface="Courier New" panose="02070309020205020404" pitchFamily="49" charset="0"/>
                <a:cs typeface="+mn-cs"/>
              </a:rPr>
              <a:t>ix</a:t>
            </a:r>
            <a:r>
              <a:rPr lang="en-US" sz="1400" b="1" kern="0" dirty="0">
                <a:solidFill>
                  <a:srgbClr val="000080"/>
                </a:solidFill>
                <a:latin typeface="Courier New" panose="02070309020205020404" pitchFamily="49" charset="0"/>
                <a:cs typeface="+mn-cs"/>
              </a:rPr>
              <a:t>]));</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Copy </a:t>
            </a:r>
            <a:r>
              <a:rPr lang="en-US" sz="1400" kern="0" dirty="0">
                <a:solidFill>
                  <a:srgbClr val="000000"/>
                </a:solidFill>
                <a:latin typeface="Courier New" panose="02070309020205020404" pitchFamily="49" charset="0"/>
                <a:cs typeface="+mn-cs"/>
              </a:rPr>
              <a:t>Anew</a:t>
            </a:r>
            <a:r>
              <a:rPr lang="en-US" sz="1400" kern="0" dirty="0">
                <a:solidFill>
                  <a:srgbClr val="000000"/>
                </a:solidFill>
                <a:latin typeface="Trebuchet MS" pitchFamily="34" charset="0"/>
                <a:cs typeface="+mn-cs"/>
              </a:rPr>
              <a:t> to </a:t>
            </a:r>
            <a:r>
              <a:rPr lang="en-US" sz="1400" kern="0" dirty="0">
                <a:solidFill>
                  <a:srgbClr val="000000"/>
                </a:solidFill>
                <a:latin typeface="Courier New" panose="02070309020205020404" pitchFamily="49" charset="0"/>
                <a:cs typeface="+mn-cs"/>
              </a:rPr>
              <a:t>A</a:t>
            </a:r>
            <a:r>
              <a:rPr lang="en-US" sz="1400" kern="0" dirty="0">
                <a:solidFill>
                  <a:srgbClr val="000000"/>
                </a:solidFill>
                <a:latin typeface="Trebuchet MS" pitchFamily="34" charset="0"/>
                <a:cs typeface="+mn-cs"/>
              </a:rPr>
              <a:t>    </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Apply periodic boundary conditions  </a:t>
            </a:r>
          </a:p>
          <a:p>
            <a:pPr lvl="0" fontAlgn="base">
              <a:lnSpc>
                <a:spcPct val="90000"/>
              </a:lnSpc>
              <a:spcBef>
                <a:spcPts val="900"/>
              </a:spcBef>
              <a:spcAft>
                <a:spcPts val="900"/>
              </a:spcAft>
              <a:buClr>
                <a:srgbClr val="B3B3B3"/>
              </a:buClr>
              <a:buSzPct val="100000"/>
            </a:pPr>
            <a:r>
              <a:rPr lang="en-US" sz="1400" kern="0" dirty="0">
                <a:solidFill>
                  <a:srgbClr val="000000"/>
                </a:solidFill>
                <a:latin typeface="Trebuchet MS" pitchFamily="34" charset="0"/>
                <a:cs typeface="+mn-cs"/>
              </a:rPr>
              <a:t>    Next iteration</a:t>
            </a:r>
          </a:p>
          <a:p>
            <a:pPr lvl="0" fontAlgn="base">
              <a:lnSpc>
                <a:spcPct val="90000"/>
              </a:lnSpc>
              <a:spcBef>
                <a:spcPts val="900"/>
              </a:spcBef>
              <a:spcAft>
                <a:spcPts val="900"/>
              </a:spcAft>
              <a:buClr>
                <a:srgbClr val="B3B3B3"/>
              </a:buClr>
              <a:buSzPct val="100000"/>
            </a:pPr>
            <a:endParaRPr lang="en-US" sz="2000" kern="0" dirty="0">
              <a:solidFill>
                <a:srgbClr val="000000"/>
              </a:solidFill>
              <a:latin typeface="Trebuchet MS" pitchFamily="34" charset="0"/>
              <a:cs typeface="+mn-cs"/>
            </a:endParaRPr>
          </a:p>
          <a:p>
            <a:endParaRPr lang="de-DE" dirty="0"/>
          </a:p>
        </p:txBody>
      </p:sp>
      <p:cxnSp>
        <p:nvCxnSpPr>
          <p:cNvPr id="51" name="Curved Connector 47"/>
          <p:cNvCxnSpPr>
            <a:stCxn id="23" idx="4"/>
            <a:endCxn id="19" idx="4"/>
          </p:cNvCxnSpPr>
          <p:nvPr/>
        </p:nvCxnSpPr>
        <p:spPr>
          <a:xfrm rot="5400000">
            <a:off x="7559841" y="5589830"/>
            <a:ext cx="12700" cy="1164792"/>
          </a:xfrm>
          <a:prstGeom prst="curvedConnector3">
            <a:avLst>
              <a:gd name="adj1" fmla="val 1800000"/>
            </a:avLst>
          </a:prstGeom>
          <a:noFill/>
          <a:ln w="12700" cap="flat" cmpd="sng" algn="ctr">
            <a:solidFill>
              <a:srgbClr val="FFC000"/>
            </a:solidFill>
            <a:prstDash val="solid"/>
            <a:tailEnd type="triangle"/>
          </a:ln>
          <a:effectLst/>
        </p:spPr>
      </p:cxnSp>
      <p:cxnSp>
        <p:nvCxnSpPr>
          <p:cNvPr id="56" name="Curved Connector 47"/>
          <p:cNvCxnSpPr>
            <a:cxnSpLocks/>
            <a:stCxn id="38" idx="0"/>
            <a:endCxn id="42" idx="0"/>
          </p:cNvCxnSpPr>
          <p:nvPr/>
        </p:nvCxnSpPr>
        <p:spPr>
          <a:xfrm rot="5400000" flipH="1" flipV="1">
            <a:off x="7856291" y="3853109"/>
            <a:ext cx="12700" cy="1168006"/>
          </a:xfrm>
          <a:prstGeom prst="curvedConnector3">
            <a:avLst>
              <a:gd name="adj1" fmla="val 1800000"/>
            </a:avLst>
          </a:prstGeom>
          <a:noFill/>
          <a:ln w="12700" cap="flat" cmpd="sng" algn="ctr">
            <a:solidFill>
              <a:srgbClr val="7030A0"/>
            </a:solidFill>
            <a:prstDash val="solid"/>
            <a:tailEnd type="triangle"/>
          </a:ln>
          <a:effectLst/>
        </p:spPr>
      </p:cxnSp>
    </p:spTree>
    <p:extLst>
      <p:ext uri="{BB962C8B-B14F-4D97-AF65-F5344CB8AC3E}">
        <p14:creationId xmlns:p14="http://schemas.microsoft.com/office/powerpoint/2010/main" val="3777385178"/>
      </p:ext>
    </p:extLst>
  </p:cSld>
  <p:clrMapOvr>
    <a:masterClrMapping/>
  </p:clrMapOvr>
</p:sld>
</file>

<file path=ppt/theme/theme1.xml><?xml version="1.0" encoding="utf-8"?>
<a:theme xmlns:a="http://schemas.openxmlformats.org/drawingml/2006/main" name="Larissa">
  <a:themeElements>
    <a:clrScheme name="Jülich">
      <a:dk1>
        <a:sysClr val="windowText" lastClr="000000"/>
      </a:dk1>
      <a:lt1>
        <a:sysClr val="window" lastClr="FFFFFF"/>
      </a:lt1>
      <a:dk2>
        <a:srgbClr val="005B82"/>
      </a:dk2>
      <a:lt2>
        <a:srgbClr val="EEECE1"/>
      </a:lt2>
      <a:accent1>
        <a:srgbClr val="002060"/>
      </a:accent1>
      <a:accent2>
        <a:srgbClr val="00007F"/>
      </a:accent2>
      <a:accent3>
        <a:srgbClr val="6565FF"/>
      </a:accent3>
      <a:accent4>
        <a:srgbClr val="9999FF"/>
      </a:accent4>
      <a:accent5>
        <a:srgbClr val="CBCBFF"/>
      </a:accent5>
      <a:accent6>
        <a:srgbClr val="FFFFFF"/>
      </a:accent6>
      <a:hlink>
        <a:srgbClr val="0000FF"/>
      </a:hlink>
      <a:folHlink>
        <a:srgbClr val="80008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TotalTime>
  <Words>2649</Words>
  <Application>Microsoft Office PowerPoint</Application>
  <PresentationFormat>On-screen Show (4:3)</PresentationFormat>
  <Paragraphs>425</Paragraphs>
  <Slides>36</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ＭＳ Ｐゴシック</vt:lpstr>
      <vt:lpstr>ＭＳ Ｐゴシック</vt:lpstr>
      <vt:lpstr>Arial</vt:lpstr>
      <vt:lpstr>Calibri</vt:lpstr>
      <vt:lpstr>Cambria Math</vt:lpstr>
      <vt:lpstr>Courier New</vt:lpstr>
      <vt:lpstr>Trebuchet MS</vt:lpstr>
      <vt:lpstr>Wingdings</vt:lpstr>
      <vt:lpstr>Larissa</vt:lpstr>
      <vt:lpstr>Multi GPU Programming with MPI and OpenACC</vt:lpstr>
      <vt:lpstr>MPI+OpenACC</vt:lpstr>
      <vt:lpstr>MPI+OpenACC</vt:lpstr>
      <vt:lpstr>What you will learn</vt:lpstr>
      <vt:lpstr>Message Passing Interface - MPI</vt:lpstr>
      <vt:lpstr>MPI – A minimal program</vt:lpstr>
      <vt:lpstr>MPI – Compiling and Launching</vt:lpstr>
      <vt:lpstr>Example: Jacobi Solver</vt:lpstr>
      <vt:lpstr>Example: Jacobi Solver – Single GPU</vt:lpstr>
      <vt:lpstr>Domain Decomposition</vt:lpstr>
      <vt:lpstr>Example: Jacobi Solver – Multi GPU</vt:lpstr>
      <vt:lpstr>Example: Jacobi – Top/Bottom Halo</vt:lpstr>
      <vt:lpstr>Handling GPU Affinity</vt:lpstr>
      <vt:lpstr>Profiling MPI+OPENACC applications</vt:lpstr>
      <vt:lpstr>Profiling MPI+OpenACC applications</vt:lpstr>
      <vt:lpstr>Profiling MPI+OpenACC applications</vt:lpstr>
      <vt:lpstr>Profiling MPI+OpenACC applications</vt:lpstr>
      <vt:lpstr>Profiling MPI+OpenACC applications</vt:lpstr>
      <vt:lpstr>Communication + Computation Overlap</vt:lpstr>
      <vt:lpstr>Communication + Computation Overlap</vt:lpstr>
      <vt:lpstr>Communication + Computation Overlap</vt:lpstr>
      <vt:lpstr>Scalability Metrics For Success</vt:lpstr>
      <vt:lpstr>Task 1: Apply domain decomposition</vt:lpstr>
      <vt:lpstr>Task 2: Hide MPI communication time</vt:lpstr>
      <vt:lpstr>Task 1: Initial Version</vt:lpstr>
      <vt:lpstr>Task 1: Solution</vt:lpstr>
      <vt:lpstr>Task 1: Solution</vt:lpstr>
      <vt:lpstr>Task 1: Solution</vt:lpstr>
      <vt:lpstr>Task 1: Solution</vt:lpstr>
      <vt:lpstr>Task 2: Initial Version</vt:lpstr>
      <vt:lpstr>Task 2: Initial Version</vt:lpstr>
      <vt:lpstr>Task 2: Solution</vt:lpstr>
      <vt:lpstr>Task 2: Solution</vt:lpstr>
      <vt:lpstr>Task 2: Solution</vt:lpstr>
      <vt:lpstr>Communication + Computation Overlap</vt:lpstr>
      <vt:lpstr>Hands-on Setup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Admin.Reisen</dc:creator>
  <cp:lastModifiedBy>Jiri Kraus</cp:lastModifiedBy>
  <cp:revision>278</cp:revision>
  <cp:lastPrinted>2011-05-13T10:04:16Z</cp:lastPrinted>
  <dcterms:created xsi:type="dcterms:W3CDTF">2011-04-21T10:53:40Z</dcterms:created>
  <dcterms:modified xsi:type="dcterms:W3CDTF">2018-10-25T14:06:55Z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jkraus@nvidia.com</vt:lpwstr>
  </property>
  <property fmtid="{D5CDD505-2E9C-101B-9397-08002B2CF9AE}" pid="5" name="MSIP_Label_6b558183-044c-4105-8d9c-cea02a2a3d86_SetDate">
    <vt:lpwstr>2018-10-25T14:05:23.8817825Z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